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30"/>
  </p:notesMasterIdLst>
  <p:sldIdLst>
    <p:sldId id="256" r:id="rId5"/>
    <p:sldId id="257" r:id="rId6"/>
    <p:sldId id="258" r:id="rId7"/>
    <p:sldId id="287" r:id="rId8"/>
    <p:sldId id="259" r:id="rId9"/>
    <p:sldId id="260" r:id="rId10"/>
    <p:sldId id="266" r:id="rId11"/>
    <p:sldId id="280" r:id="rId12"/>
    <p:sldId id="268" r:id="rId13"/>
    <p:sldId id="269" r:id="rId14"/>
    <p:sldId id="281" r:id="rId15"/>
    <p:sldId id="271" r:id="rId16"/>
    <p:sldId id="282" r:id="rId17"/>
    <p:sldId id="283" r:id="rId18"/>
    <p:sldId id="285" r:id="rId19"/>
    <p:sldId id="286" r:id="rId20"/>
    <p:sldId id="261" r:id="rId21"/>
    <p:sldId id="288" r:id="rId22"/>
    <p:sldId id="263" r:id="rId23"/>
    <p:sldId id="290" r:id="rId24"/>
    <p:sldId id="289" r:id="rId25"/>
    <p:sldId id="276" r:id="rId26"/>
    <p:sldId id="291" r:id="rId27"/>
    <p:sldId id="292" r:id="rId28"/>
    <p:sldId id="293" r:id="rId29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D5C4"/>
    <a:srgbClr val="CEFF8C"/>
    <a:srgbClr val="A7C6ED"/>
    <a:srgbClr val="E6BEDD"/>
    <a:srgbClr val="275D38"/>
    <a:srgbClr val="5A71DF"/>
    <a:srgbClr val="FDAA63"/>
    <a:srgbClr val="250E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756CA2-B093-EDD3-6797-AB5EBC0EF549}" v="46" dt="2025-12-10T16:23:44.884"/>
    <p1510:client id="{511281A8-1531-3597-5BB6-6A0F908C7ABF}" v="230" dt="2025-12-11T14:14:55.357"/>
    <p1510:client id="{B7E42C88-85ED-5FA5-0AC4-225C97A80C57}" v="14" dt="2025-12-11T07:48:58.757"/>
    <p1510:client id="{D22E586C-6B05-35ED-712D-D677E383324F}" v="1" dt="2025-12-11T12:28:36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5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AC9B7B-DDAE-406B-BF4B-491DDF37D6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45572C-CE63-4BAD-9E63-7FFFAAA49B1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DC7CED-1651-4B1A-9ACD-ADF8250895F8}" type="datetimeFigureOut">
              <a:rPr lang="LID4096"/>
              <a:pPr>
                <a:defRPr/>
              </a:pPr>
              <a:t>12/11/2025</a:t>
            </a:fld>
            <a:endParaRPr lang="en-FI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10187EA-1822-4747-8430-3F3F5CA664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FI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14C723B-D4FB-4D9C-9ED0-C7023AC3C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FI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A6964-1F39-4C47-8509-95CAEBA78D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C379C4-DCDD-4603-80E3-A25B27DE9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2414BD-74DF-41FF-B8F8-E9EB737F9C3E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2414BD-74DF-41FF-B8F8-E9EB737F9C3E}" type="slidenum">
              <a:rPr lang="en-FI" smtClean="0"/>
              <a:pPr>
                <a:defRPr/>
              </a:pPr>
              <a:t>22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90905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1">
    <p:bg>
      <p:bgPr>
        <a:solidFill>
          <a:srgbClr val="250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>
            <a:extLst>
              <a:ext uri="{FF2B5EF4-FFF2-40B4-BE49-F238E27FC236}">
                <a16:creationId xmlns:a16="http://schemas.microsoft.com/office/drawing/2014/main" id="{22AC848F-83E1-4EB9-A806-75981CC21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416251" y="320674"/>
            <a:ext cx="1844264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474682" cy="1790700"/>
          </a:xfrm>
        </p:spPr>
        <p:txBody>
          <a:bodyPr lIns="0" tIns="0" rIns="0" bIns="0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474682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4730160-3F9A-8967-35E0-5ED1A36E2B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19955" y="0"/>
            <a:ext cx="5142481" cy="5150065"/>
          </a:xfrm>
          <a:custGeom>
            <a:avLst/>
            <a:gdLst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0 w 6847900"/>
              <a:gd name="connsiteY10" fmla="*/ 0 h 6876700"/>
              <a:gd name="connsiteX11" fmla="*/ 1 w 6847900"/>
              <a:gd name="connsiteY11" fmla="*/ 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0 h 6876700"/>
              <a:gd name="connsiteX13" fmla="*/ 1 w 6847900"/>
              <a:gd name="connsiteY13" fmla="*/ 6876700 h 6876700"/>
              <a:gd name="connsiteX14" fmla="*/ 0 w 6847900"/>
              <a:gd name="connsiteY14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57999"/>
              <a:gd name="connsiteX1" fmla="*/ 3401652 w 6847900"/>
              <a:gd name="connsiteY1" fmla="*/ 0 h 6857999"/>
              <a:gd name="connsiteX2" fmla="*/ 3560351 w 6847900"/>
              <a:gd name="connsiteY2" fmla="*/ 36449 h 6857999"/>
              <a:gd name="connsiteX3" fmla="*/ 6842399 w 6847900"/>
              <a:gd name="connsiteY3" fmla="*/ 3934039 h 6857999"/>
              <a:gd name="connsiteX4" fmla="*/ 3280742 w 6847900"/>
              <a:gd name="connsiteY4" fmla="*/ 5548737 h 6857999"/>
              <a:gd name="connsiteX5" fmla="*/ 3366617 w 6847900"/>
              <a:gd name="connsiteY5" fmla="*/ 6829227 h 6857999"/>
              <a:gd name="connsiteX6" fmla="*/ 1800359 w 6847900"/>
              <a:gd name="connsiteY6" fmla="*/ 5977176 h 6857999"/>
              <a:gd name="connsiteX7" fmla="*/ 85925 w 6847900"/>
              <a:gd name="connsiteY7" fmla="*/ 2734164 h 6857999"/>
              <a:gd name="connsiteX8" fmla="*/ 3312643 w 6847900"/>
              <a:gd name="connsiteY8" fmla="*/ 2936208 h 6857999"/>
              <a:gd name="connsiteX9" fmla="*/ 2844879 w 6847900"/>
              <a:gd name="connsiteY9" fmla="*/ 23075 h 6857999"/>
              <a:gd name="connsiteX10" fmla="*/ 2970804 w 6847900"/>
              <a:gd name="connsiteY1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47900" h="6857999">
                <a:moveTo>
                  <a:pt x="2970804" y="0"/>
                </a:moveTo>
                <a:lnTo>
                  <a:pt x="3401652" y="0"/>
                </a:lnTo>
                <a:lnTo>
                  <a:pt x="3560351" y="36449"/>
                </a:lnTo>
                <a:cubicBezTo>
                  <a:pt x="4415738" y="300460"/>
                  <a:pt x="6420326" y="1489394"/>
                  <a:pt x="6842399" y="3934039"/>
                </a:cubicBezTo>
                <a:cubicBezTo>
                  <a:pt x="7007883" y="7454732"/>
                  <a:pt x="3386019" y="3652677"/>
                  <a:pt x="3280742" y="5548737"/>
                </a:cubicBezTo>
                <a:cubicBezTo>
                  <a:pt x="3255648" y="6000678"/>
                  <a:pt x="3570167" y="6687971"/>
                  <a:pt x="3366617" y="6829227"/>
                </a:cubicBezTo>
                <a:cubicBezTo>
                  <a:pt x="3163067" y="6970483"/>
                  <a:pt x="2410878" y="6576585"/>
                  <a:pt x="1800359" y="5977176"/>
                </a:cubicBezTo>
                <a:cubicBezTo>
                  <a:pt x="1153175" y="5341769"/>
                  <a:pt x="-377323" y="3878254"/>
                  <a:pt x="85925" y="2734164"/>
                </a:cubicBezTo>
                <a:cubicBezTo>
                  <a:pt x="549173" y="1590074"/>
                  <a:pt x="4668383" y="4423210"/>
                  <a:pt x="3312643" y="2936208"/>
                </a:cubicBezTo>
                <a:cubicBezTo>
                  <a:pt x="1627836" y="1042436"/>
                  <a:pt x="2128420" y="209702"/>
                  <a:pt x="2844879" y="23075"/>
                </a:cubicBezTo>
                <a:lnTo>
                  <a:pt x="297080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20849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382CE382-7B45-4DA8-B731-150F99A03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3"/>
          <a:stretch>
            <a:fillRect/>
          </a:stretch>
        </p:blipFill>
        <p:spPr bwMode="auto">
          <a:xfrm>
            <a:off x="-3175" y="0"/>
            <a:ext cx="68532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131282"/>
            <a:ext cx="5517696" cy="1579261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2710544"/>
            <a:ext cx="5517696" cy="120657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C53E1B7-728E-4933-904A-602AF0359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A78A9-2B7F-4E7F-9EA9-9F5BE9EFD846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ED1414-6141-4091-A201-8374817647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0C50-4252-4E8F-B293-4939E8FEA39C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84E64B6-243D-48E4-B7A9-2CAF509F9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23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EE7620D8-F17E-42E3-BB20-7DE41EDBB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5" t="24947"/>
          <a:stretch>
            <a:fillRect/>
          </a:stretch>
        </p:blipFill>
        <p:spPr bwMode="auto">
          <a:xfrm>
            <a:off x="0" y="0"/>
            <a:ext cx="59848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4C274CA5-8C66-4F4E-87A1-16649B2B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6675"/>
            <a:ext cx="474663" cy="11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1131282"/>
            <a:ext cx="5517696" cy="1579261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2710544"/>
            <a:ext cx="5517696" cy="120657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4728A59-EC27-459C-BCBD-9E7C7317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863CA-FF99-4226-A902-8E878CF81E64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F4A469-BC7B-4206-ADEF-9A958693FA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8E44A-4CE9-4F12-90F6-EC8900B6EC78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75B07525-96C3-4A01-A8F0-5993033B0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40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43" y="633045"/>
            <a:ext cx="8332907" cy="86685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249" y="1724792"/>
            <a:ext cx="4062671" cy="300680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9080" y="1717482"/>
            <a:ext cx="4062671" cy="301411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F3A1D63-AE04-47BD-846F-022E2EAF5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D7449-7B70-424F-BB12-ECDEECB2575F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9D331-C927-4CF0-943F-1D92AB7E95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E046-7A19-4297-963E-C456BE8DE2CF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24860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D0E04-21A2-BFCB-EF6C-1C9E68CF0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33600"/>
            <a:ext cx="8326800" cy="8676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3EB9684-18C3-9FCA-22F1-885E263F1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0670-9479-49D9-88C4-C2DC2BEB86F0}" type="datetimeFigureOut">
              <a:rPr lang="fi-FI" smtClean="0"/>
              <a:t>11.12.2025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D3A2876-EF26-D9AE-96FC-21A9CB3A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D91C-03E7-42EC-B8BC-099D830350ED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DA02C4C-7622-3680-68C8-0A27879A8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842" y="1717482"/>
            <a:ext cx="4062672" cy="407697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D995967-D1A0-65C6-D7EA-B222D7BA3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8842" y="2125179"/>
            <a:ext cx="4062672" cy="260947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8B90BF6-9CF0-778D-7A8E-F88CD0F75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2485" y="1717482"/>
            <a:ext cx="4062672" cy="407697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E4DF316-8E5B-7E3F-418B-A1B6A4252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72485" y="2125179"/>
            <a:ext cx="4062672" cy="260947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09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42" y="633045"/>
            <a:ext cx="8326315" cy="82764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6A0D5E3-E095-459C-8805-D9335625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0E750-680A-46E3-AFEC-711FD955F6E0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1DE9F-A41D-412A-A434-BCA50B17A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7F9F8-9552-47BF-BD3E-9F47416AEF94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63854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31FE40E-68E9-452D-8B62-CC487844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8F5B3-268F-4F41-9E57-7813E9AC1915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5F16818-5CF8-4313-B34D-D47530B7F5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C092-64FD-425A-BFAF-344846BB863F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7805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2"/>
            <a:ext cx="3163583" cy="910007"/>
          </a:xfrm>
        </p:spPr>
        <p:txBody>
          <a:bodyPr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436" y="1543049"/>
            <a:ext cx="3163583" cy="319160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0" y="633042"/>
            <a:ext cx="4841173" cy="410161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3CFB2E-B286-479E-BEE2-415297B7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B4226-6224-4CAE-ADA2-1F4FFE4929F3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4477C-8669-408C-A008-A67E2D9899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D5031-A456-4645-8F02-BEC4C77D4C37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823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981" y="631600"/>
            <a:ext cx="3163583" cy="910007"/>
          </a:xfrm>
        </p:spPr>
        <p:txBody>
          <a:bodyPr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5436" y="631600"/>
            <a:ext cx="4841173" cy="410161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4981" y="1541607"/>
            <a:ext cx="3163583" cy="319160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2A9548-85B8-4481-BAAA-C161481C1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63114-3384-44EF-9079-8E5DE152758C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6F8DE-3E6C-4BEA-B1F7-F047BBE907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D0AA9-869D-4514-833E-5887A8E989B2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67772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C9147DC9-BBAA-4A99-8E62-F047B8988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336704" y="318104"/>
            <a:ext cx="2008842" cy="82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4" y="2240196"/>
            <a:ext cx="4053927" cy="827643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15436" y="3159579"/>
            <a:ext cx="4053927" cy="95060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415435" y="4201921"/>
            <a:ext cx="4053927" cy="623475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1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2EF2BB-D71D-EE89-0DA6-B655E524C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4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5"/>
            <a:ext cx="8313127" cy="86685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8313127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8B19DB3-4B7C-41BA-AE3B-EBE093D9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6F401-8C23-4AD3-94D9-ECD1B46D1969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F2BEA8-23B5-4DD2-A9DB-98C4332E5A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EFACB-7DA3-4681-A2B7-96892D92524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627C7211-012D-4ED4-87B6-E2B0E265D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6">
            <a:extLst>
              <a:ext uri="{FF2B5EF4-FFF2-40B4-BE49-F238E27FC236}">
                <a16:creationId xmlns:a16="http://schemas.microsoft.com/office/drawing/2014/main" id="{F7F611E0-53BB-499D-A0D3-471654033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79"/>
          <a:stretch>
            <a:fillRect/>
          </a:stretch>
        </p:blipFill>
        <p:spPr bwMode="auto">
          <a:xfrm>
            <a:off x="5459413" y="-7938"/>
            <a:ext cx="3684587" cy="51514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092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2">
    <p:bg>
      <p:bgPr>
        <a:solidFill>
          <a:srgbClr val="5A7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474682" cy="1790700"/>
          </a:xfrm>
        </p:spPr>
        <p:txBody>
          <a:bodyPr lIns="0" tIns="0" rIns="0" bIns="0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474682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92842" y="1"/>
            <a:ext cx="5151158" cy="5143499"/>
          </a:xfrm>
          <a:custGeom>
            <a:avLst/>
            <a:gdLst>
              <a:gd name="connsiteX0" fmla="*/ 1052822 w 6868210"/>
              <a:gd name="connsiteY0" fmla="*/ 0 h 6857999"/>
              <a:gd name="connsiteX1" fmla="*/ 6868210 w 6868210"/>
              <a:gd name="connsiteY1" fmla="*/ 0 h 6857999"/>
              <a:gd name="connsiteX2" fmla="*/ 6868210 w 6868210"/>
              <a:gd name="connsiteY2" fmla="*/ 3 h 6857999"/>
              <a:gd name="connsiteX3" fmla="*/ 5825322 w 6868210"/>
              <a:gd name="connsiteY3" fmla="*/ 2288970 h 6857999"/>
              <a:gd name="connsiteX4" fmla="*/ 6860591 w 6868210"/>
              <a:gd name="connsiteY4" fmla="*/ 2285999 h 6857999"/>
              <a:gd name="connsiteX5" fmla="*/ 5821091 w 6868210"/>
              <a:gd name="connsiteY5" fmla="*/ 4575599 h 6857999"/>
              <a:gd name="connsiteX6" fmla="*/ 6868210 w 6868210"/>
              <a:gd name="connsiteY6" fmla="*/ 4569030 h 6857999"/>
              <a:gd name="connsiteX7" fmla="*/ 6868210 w 6868210"/>
              <a:gd name="connsiteY7" fmla="*/ 4569495 h 6857999"/>
              <a:gd name="connsiteX8" fmla="*/ 5831967 w 6868210"/>
              <a:gd name="connsiteY8" fmla="*/ 6857999 h 6857999"/>
              <a:gd name="connsiteX9" fmla="*/ 3058004 w 6868210"/>
              <a:gd name="connsiteY9" fmla="*/ 6857999 h 6857999"/>
              <a:gd name="connsiteX10" fmla="*/ 3095 w 6868210"/>
              <a:gd name="connsiteY10" fmla="*/ 6857304 h 6857999"/>
              <a:gd name="connsiteX11" fmla="*/ 1048846 w 6868210"/>
              <a:gd name="connsiteY11" fmla="*/ 4573451 h 6857999"/>
              <a:gd name="connsiteX12" fmla="*/ 0 w 6868210"/>
              <a:gd name="connsiteY12" fmla="*/ 4573955 h 6857999"/>
              <a:gd name="connsiteX13" fmla="*/ 1043794 w 6868210"/>
              <a:gd name="connsiteY13" fmla="*/ 2289977 h 6857999"/>
              <a:gd name="connsiteX14" fmla="*/ 4858 w 6868210"/>
              <a:gd name="connsiteY14" fmla="*/ 2289442 h 6857999"/>
              <a:gd name="connsiteX15" fmla="*/ 1052822 w 6868210"/>
              <a:gd name="connsiteY1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68210" h="6857999">
                <a:moveTo>
                  <a:pt x="1052822" y="0"/>
                </a:moveTo>
                <a:lnTo>
                  <a:pt x="6868210" y="0"/>
                </a:lnTo>
                <a:lnTo>
                  <a:pt x="6868210" y="3"/>
                </a:lnTo>
                <a:lnTo>
                  <a:pt x="5825322" y="2288970"/>
                </a:lnTo>
                <a:lnTo>
                  <a:pt x="6860591" y="2285999"/>
                </a:lnTo>
                <a:lnTo>
                  <a:pt x="5821091" y="4575599"/>
                </a:lnTo>
                <a:lnTo>
                  <a:pt x="6868210" y="4569030"/>
                </a:lnTo>
                <a:lnTo>
                  <a:pt x="6868210" y="4569495"/>
                </a:lnTo>
                <a:lnTo>
                  <a:pt x="5831967" y="6857999"/>
                </a:lnTo>
                <a:lnTo>
                  <a:pt x="3058004" y="6857999"/>
                </a:lnTo>
                <a:lnTo>
                  <a:pt x="3095" y="6857304"/>
                </a:lnTo>
                <a:lnTo>
                  <a:pt x="1048846" y="4573451"/>
                </a:lnTo>
                <a:lnTo>
                  <a:pt x="0" y="4573955"/>
                </a:lnTo>
                <a:lnTo>
                  <a:pt x="1043794" y="2289977"/>
                </a:lnTo>
                <a:lnTo>
                  <a:pt x="4858" y="2289442"/>
                </a:lnTo>
                <a:cubicBezTo>
                  <a:pt x="100108" y="2102752"/>
                  <a:pt x="698492" y="746760"/>
                  <a:pt x="1052822" y="0"/>
                </a:cubicBezTo>
                <a:close/>
              </a:path>
            </a:pathLst>
          </a:custGeom>
          <a:solidFill>
            <a:srgbClr val="CEFF8C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7B36C3A6-BB86-A54B-AF1F-2BD8F036AD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416251" y="320674"/>
            <a:ext cx="1844264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19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3">
    <p:bg>
      <p:bgPr>
        <a:solidFill>
          <a:srgbClr val="275D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273" y="1901986"/>
            <a:ext cx="3474682" cy="1790700"/>
          </a:xfrm>
        </p:spPr>
        <p:txBody>
          <a:bodyPr lIns="0" tIns="0" rIns="0" bIns="0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5273" y="3908809"/>
            <a:ext cx="3474682" cy="835134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4007353" y="0"/>
            <a:ext cx="5128917" cy="5143500"/>
          </a:xfrm>
          <a:custGeom>
            <a:avLst/>
            <a:gdLst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3 w 6848864"/>
              <a:gd name="connsiteY4" fmla="*/ 0 h 6858000"/>
              <a:gd name="connsiteX5" fmla="*/ 6848864 w 6848864"/>
              <a:gd name="connsiteY5" fmla="*/ 0 h 6858000"/>
              <a:gd name="connsiteX6" fmla="*/ 6848864 w 6848864"/>
              <a:gd name="connsiteY6" fmla="*/ 3428980 h 6858000"/>
              <a:gd name="connsiteX7" fmla="*/ 6848863 w 6848864"/>
              <a:gd name="connsiteY7" fmla="*/ 3428960 h 6858000"/>
              <a:gd name="connsiteX8" fmla="*/ 1996588 w 6848864"/>
              <a:gd name="connsiteY8" fmla="*/ 0 h 6858000"/>
              <a:gd name="connsiteX9" fmla="*/ 3952612 w 6848864"/>
              <a:gd name="connsiteY9" fmla="*/ 1594205 h 6858000"/>
              <a:gd name="connsiteX10" fmla="*/ 3960306 w 6848864"/>
              <a:gd name="connsiteY10" fmla="*/ 1644622 h 6858000"/>
              <a:gd name="connsiteX11" fmla="*/ 4075116 w 6848864"/>
              <a:gd name="connsiteY11" fmla="*/ 1589315 h 6858000"/>
              <a:gd name="connsiteX12" fmla="*/ 4852278 w 6848864"/>
              <a:gd name="connsiteY12" fmla="*/ 1432413 h 6858000"/>
              <a:gd name="connsiteX13" fmla="*/ 6838557 w 6848864"/>
              <a:gd name="connsiteY13" fmla="*/ 3224861 h 6858000"/>
              <a:gd name="connsiteX14" fmla="*/ 6848863 w 6848864"/>
              <a:gd name="connsiteY14" fmla="*/ 3428960 h 6858000"/>
              <a:gd name="connsiteX15" fmla="*/ 6848863 w 6848864"/>
              <a:gd name="connsiteY15" fmla="*/ 3429040 h 6858000"/>
              <a:gd name="connsiteX16" fmla="*/ 6838557 w 6848864"/>
              <a:gd name="connsiteY16" fmla="*/ 3633140 h 6858000"/>
              <a:gd name="connsiteX17" fmla="*/ 4852278 w 6848864"/>
              <a:gd name="connsiteY17" fmla="*/ 5425587 h 6858000"/>
              <a:gd name="connsiteX18" fmla="*/ 4008570 w 6848864"/>
              <a:gd name="connsiteY18" fmla="*/ 5239088 h 6858000"/>
              <a:gd name="connsiteX19" fmla="*/ 3960218 w 6848864"/>
              <a:gd name="connsiteY19" fmla="*/ 5213955 h 6858000"/>
              <a:gd name="connsiteX20" fmla="*/ 3952612 w 6848864"/>
              <a:gd name="connsiteY20" fmla="*/ 5263795 h 6858000"/>
              <a:gd name="connsiteX21" fmla="*/ 1996588 w 6848864"/>
              <a:gd name="connsiteY21" fmla="*/ 6858000 h 6858000"/>
              <a:gd name="connsiteX22" fmla="*/ 1 w 6848864"/>
              <a:gd name="connsiteY22" fmla="*/ 4861413 h 6858000"/>
              <a:gd name="connsiteX23" fmla="*/ 584788 w 6848864"/>
              <a:gd name="connsiteY23" fmla="*/ 3449613 h 6858000"/>
              <a:gd name="connsiteX24" fmla="*/ 607468 w 6848864"/>
              <a:gd name="connsiteY24" fmla="*/ 3429000 h 6858000"/>
              <a:gd name="connsiteX25" fmla="*/ 584788 w 6848864"/>
              <a:gd name="connsiteY25" fmla="*/ 3408388 h 6858000"/>
              <a:gd name="connsiteX26" fmla="*/ 1 w 6848864"/>
              <a:gd name="connsiteY26" fmla="*/ 1996587 h 6858000"/>
              <a:gd name="connsiteX27" fmla="*/ 1996588 w 6848864"/>
              <a:gd name="connsiteY27" fmla="*/ 0 h 6858000"/>
              <a:gd name="connsiteX28" fmla="*/ 0 w 6848864"/>
              <a:gd name="connsiteY28" fmla="*/ 0 h 6858000"/>
              <a:gd name="connsiteX29" fmla="*/ 1 w 6848864"/>
              <a:gd name="connsiteY29" fmla="*/ 0 h 6858000"/>
              <a:gd name="connsiteX30" fmla="*/ 1 w 6848864"/>
              <a:gd name="connsiteY30" fmla="*/ 1996587 h 6858000"/>
              <a:gd name="connsiteX31" fmla="*/ 1 w 6848864"/>
              <a:gd name="connsiteY31" fmla="*/ 4861413 h 6858000"/>
              <a:gd name="connsiteX32" fmla="*/ 1 w 6848864"/>
              <a:gd name="connsiteY32" fmla="*/ 6858000 h 6858000"/>
              <a:gd name="connsiteX33" fmla="*/ 0 w 6848864"/>
              <a:gd name="connsiteY33" fmla="*/ 6858000 h 6858000"/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4 w 6848864"/>
              <a:gd name="connsiteY4" fmla="*/ 3429020 h 6858000"/>
              <a:gd name="connsiteX5" fmla="*/ 6848863 w 6848864"/>
              <a:gd name="connsiteY5" fmla="*/ 0 h 6858000"/>
              <a:gd name="connsiteX6" fmla="*/ 6848864 w 6848864"/>
              <a:gd name="connsiteY6" fmla="*/ 0 h 6858000"/>
              <a:gd name="connsiteX7" fmla="*/ 6848864 w 6848864"/>
              <a:gd name="connsiteY7" fmla="*/ 3428980 h 6858000"/>
              <a:gd name="connsiteX8" fmla="*/ 6848863 w 6848864"/>
              <a:gd name="connsiteY8" fmla="*/ 3428960 h 6858000"/>
              <a:gd name="connsiteX9" fmla="*/ 6848863 w 6848864"/>
              <a:gd name="connsiteY9" fmla="*/ 0 h 6858000"/>
              <a:gd name="connsiteX10" fmla="*/ 1996588 w 6848864"/>
              <a:gd name="connsiteY10" fmla="*/ 0 h 6858000"/>
              <a:gd name="connsiteX11" fmla="*/ 3952612 w 6848864"/>
              <a:gd name="connsiteY11" fmla="*/ 1594205 h 6858000"/>
              <a:gd name="connsiteX12" fmla="*/ 3960306 w 6848864"/>
              <a:gd name="connsiteY12" fmla="*/ 1644622 h 6858000"/>
              <a:gd name="connsiteX13" fmla="*/ 4075116 w 6848864"/>
              <a:gd name="connsiteY13" fmla="*/ 1589315 h 6858000"/>
              <a:gd name="connsiteX14" fmla="*/ 4852278 w 6848864"/>
              <a:gd name="connsiteY14" fmla="*/ 1432413 h 6858000"/>
              <a:gd name="connsiteX15" fmla="*/ 6838557 w 6848864"/>
              <a:gd name="connsiteY15" fmla="*/ 3224861 h 6858000"/>
              <a:gd name="connsiteX16" fmla="*/ 6848863 w 6848864"/>
              <a:gd name="connsiteY16" fmla="*/ 3428960 h 6858000"/>
              <a:gd name="connsiteX17" fmla="*/ 6848863 w 6848864"/>
              <a:gd name="connsiteY17" fmla="*/ 3429040 h 6858000"/>
              <a:gd name="connsiteX18" fmla="*/ 6838557 w 6848864"/>
              <a:gd name="connsiteY18" fmla="*/ 3633140 h 6858000"/>
              <a:gd name="connsiteX19" fmla="*/ 4852278 w 6848864"/>
              <a:gd name="connsiteY19" fmla="*/ 5425587 h 6858000"/>
              <a:gd name="connsiteX20" fmla="*/ 4008570 w 6848864"/>
              <a:gd name="connsiteY20" fmla="*/ 5239088 h 6858000"/>
              <a:gd name="connsiteX21" fmla="*/ 3960218 w 6848864"/>
              <a:gd name="connsiteY21" fmla="*/ 5213955 h 6858000"/>
              <a:gd name="connsiteX22" fmla="*/ 3952612 w 6848864"/>
              <a:gd name="connsiteY22" fmla="*/ 5263795 h 6858000"/>
              <a:gd name="connsiteX23" fmla="*/ 1996588 w 6848864"/>
              <a:gd name="connsiteY23" fmla="*/ 6858000 h 6858000"/>
              <a:gd name="connsiteX24" fmla="*/ 1 w 6848864"/>
              <a:gd name="connsiteY24" fmla="*/ 4861413 h 6858000"/>
              <a:gd name="connsiteX25" fmla="*/ 584788 w 6848864"/>
              <a:gd name="connsiteY25" fmla="*/ 3449613 h 6858000"/>
              <a:gd name="connsiteX26" fmla="*/ 607468 w 6848864"/>
              <a:gd name="connsiteY26" fmla="*/ 3429000 h 6858000"/>
              <a:gd name="connsiteX27" fmla="*/ 584788 w 6848864"/>
              <a:gd name="connsiteY27" fmla="*/ 3408388 h 6858000"/>
              <a:gd name="connsiteX28" fmla="*/ 1 w 6848864"/>
              <a:gd name="connsiteY28" fmla="*/ 1996587 h 6858000"/>
              <a:gd name="connsiteX29" fmla="*/ 1996588 w 6848864"/>
              <a:gd name="connsiteY29" fmla="*/ 0 h 6858000"/>
              <a:gd name="connsiteX30" fmla="*/ 0 w 6848864"/>
              <a:gd name="connsiteY30" fmla="*/ 6858000 h 6858000"/>
              <a:gd name="connsiteX31" fmla="*/ 1 w 6848864"/>
              <a:gd name="connsiteY31" fmla="*/ 0 h 6858000"/>
              <a:gd name="connsiteX32" fmla="*/ 1 w 6848864"/>
              <a:gd name="connsiteY32" fmla="*/ 1996587 h 6858000"/>
              <a:gd name="connsiteX33" fmla="*/ 1 w 6848864"/>
              <a:gd name="connsiteY33" fmla="*/ 4861413 h 6858000"/>
              <a:gd name="connsiteX34" fmla="*/ 1 w 6848864"/>
              <a:gd name="connsiteY34" fmla="*/ 6858000 h 6858000"/>
              <a:gd name="connsiteX35" fmla="*/ 0 w 6848864"/>
              <a:gd name="connsiteY35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0 h 6858000"/>
              <a:gd name="connsiteX32" fmla="*/ 0 w 6848863"/>
              <a:gd name="connsiteY32" fmla="*/ 1996587 h 6858000"/>
              <a:gd name="connsiteX33" fmla="*/ 0 w 6848863"/>
              <a:gd name="connsiteY33" fmla="*/ 4861413 h 6858000"/>
              <a:gd name="connsiteX34" fmla="*/ 0 w 6848863"/>
              <a:gd name="connsiteY34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33" fmla="*/ 0 w 6848863"/>
              <a:gd name="connsiteY33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4861413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38556 w 6848863"/>
              <a:gd name="connsiteY17" fmla="*/ 3633140 h 6858000"/>
              <a:gd name="connsiteX18" fmla="*/ 4852277 w 6848863"/>
              <a:gd name="connsiteY18" fmla="*/ 5425587 h 6858000"/>
              <a:gd name="connsiteX19" fmla="*/ 4008569 w 6848863"/>
              <a:gd name="connsiteY19" fmla="*/ 5239088 h 6858000"/>
              <a:gd name="connsiteX20" fmla="*/ 3960217 w 6848863"/>
              <a:gd name="connsiteY20" fmla="*/ 5213955 h 6858000"/>
              <a:gd name="connsiteX21" fmla="*/ 3952611 w 6848863"/>
              <a:gd name="connsiteY21" fmla="*/ 5263795 h 6858000"/>
              <a:gd name="connsiteX22" fmla="*/ 1996587 w 6848863"/>
              <a:gd name="connsiteY22" fmla="*/ 6858000 h 6858000"/>
              <a:gd name="connsiteX23" fmla="*/ 0 w 6848863"/>
              <a:gd name="connsiteY23" fmla="*/ 4861413 h 6858000"/>
              <a:gd name="connsiteX24" fmla="*/ 584787 w 6848863"/>
              <a:gd name="connsiteY24" fmla="*/ 3449613 h 6858000"/>
              <a:gd name="connsiteX25" fmla="*/ 607467 w 6848863"/>
              <a:gd name="connsiteY25" fmla="*/ 3429000 h 6858000"/>
              <a:gd name="connsiteX26" fmla="*/ 584787 w 6848863"/>
              <a:gd name="connsiteY26" fmla="*/ 3408388 h 6858000"/>
              <a:gd name="connsiteX27" fmla="*/ 0 w 6848863"/>
              <a:gd name="connsiteY27" fmla="*/ 1996587 h 6858000"/>
              <a:gd name="connsiteX28" fmla="*/ 1996587 w 6848863"/>
              <a:gd name="connsiteY28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38556 w 6848863"/>
              <a:gd name="connsiteY16" fmla="*/ 3633140 h 6858000"/>
              <a:gd name="connsiteX17" fmla="*/ 4852277 w 6848863"/>
              <a:gd name="connsiteY17" fmla="*/ 5425587 h 6858000"/>
              <a:gd name="connsiteX18" fmla="*/ 4008569 w 6848863"/>
              <a:gd name="connsiteY18" fmla="*/ 5239088 h 6858000"/>
              <a:gd name="connsiteX19" fmla="*/ 3960217 w 6848863"/>
              <a:gd name="connsiteY19" fmla="*/ 5213955 h 6858000"/>
              <a:gd name="connsiteX20" fmla="*/ 3952611 w 6848863"/>
              <a:gd name="connsiteY20" fmla="*/ 5263795 h 6858000"/>
              <a:gd name="connsiteX21" fmla="*/ 1996587 w 6848863"/>
              <a:gd name="connsiteY21" fmla="*/ 6858000 h 6858000"/>
              <a:gd name="connsiteX22" fmla="*/ 0 w 6848863"/>
              <a:gd name="connsiteY22" fmla="*/ 4861413 h 6858000"/>
              <a:gd name="connsiteX23" fmla="*/ 584787 w 6848863"/>
              <a:gd name="connsiteY23" fmla="*/ 3449613 h 6858000"/>
              <a:gd name="connsiteX24" fmla="*/ 607467 w 6848863"/>
              <a:gd name="connsiteY24" fmla="*/ 3429000 h 6858000"/>
              <a:gd name="connsiteX25" fmla="*/ 584787 w 6848863"/>
              <a:gd name="connsiteY25" fmla="*/ 3408388 h 6858000"/>
              <a:gd name="connsiteX26" fmla="*/ 0 w 6848863"/>
              <a:gd name="connsiteY26" fmla="*/ 1996587 h 6858000"/>
              <a:gd name="connsiteX27" fmla="*/ 1996587 w 6848863"/>
              <a:gd name="connsiteY27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0 h 6858000"/>
              <a:gd name="connsiteX9" fmla="*/ 1996587 w 6848863"/>
              <a:gd name="connsiteY9" fmla="*/ 0 h 6858000"/>
              <a:gd name="connsiteX10" fmla="*/ 3952611 w 6848863"/>
              <a:gd name="connsiteY10" fmla="*/ 1594205 h 6858000"/>
              <a:gd name="connsiteX11" fmla="*/ 3960305 w 6848863"/>
              <a:gd name="connsiteY11" fmla="*/ 1644622 h 6858000"/>
              <a:gd name="connsiteX12" fmla="*/ 4075115 w 6848863"/>
              <a:gd name="connsiteY12" fmla="*/ 1589315 h 6858000"/>
              <a:gd name="connsiteX13" fmla="*/ 4852277 w 6848863"/>
              <a:gd name="connsiteY13" fmla="*/ 1432413 h 6858000"/>
              <a:gd name="connsiteX14" fmla="*/ 6838556 w 6848863"/>
              <a:gd name="connsiteY14" fmla="*/ 3224861 h 6858000"/>
              <a:gd name="connsiteX15" fmla="*/ 6838556 w 6848863"/>
              <a:gd name="connsiteY15" fmla="*/ 3633140 h 6858000"/>
              <a:gd name="connsiteX16" fmla="*/ 4852277 w 6848863"/>
              <a:gd name="connsiteY16" fmla="*/ 5425587 h 6858000"/>
              <a:gd name="connsiteX17" fmla="*/ 4008569 w 6848863"/>
              <a:gd name="connsiteY17" fmla="*/ 5239088 h 6858000"/>
              <a:gd name="connsiteX18" fmla="*/ 3960217 w 6848863"/>
              <a:gd name="connsiteY18" fmla="*/ 5213955 h 6858000"/>
              <a:gd name="connsiteX19" fmla="*/ 3952611 w 6848863"/>
              <a:gd name="connsiteY19" fmla="*/ 5263795 h 6858000"/>
              <a:gd name="connsiteX20" fmla="*/ 1996587 w 6848863"/>
              <a:gd name="connsiteY20" fmla="*/ 6858000 h 6858000"/>
              <a:gd name="connsiteX21" fmla="*/ 0 w 6848863"/>
              <a:gd name="connsiteY21" fmla="*/ 4861413 h 6858000"/>
              <a:gd name="connsiteX22" fmla="*/ 584787 w 6848863"/>
              <a:gd name="connsiteY22" fmla="*/ 3449613 h 6858000"/>
              <a:gd name="connsiteX23" fmla="*/ 607467 w 6848863"/>
              <a:gd name="connsiteY23" fmla="*/ 3429000 h 6858000"/>
              <a:gd name="connsiteX24" fmla="*/ 584787 w 6848863"/>
              <a:gd name="connsiteY24" fmla="*/ 3408388 h 6858000"/>
              <a:gd name="connsiteX25" fmla="*/ 0 w 6848863"/>
              <a:gd name="connsiteY25" fmla="*/ 1996587 h 6858000"/>
              <a:gd name="connsiteX26" fmla="*/ 1996587 w 6848863"/>
              <a:gd name="connsiteY26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3 w 6848863"/>
              <a:gd name="connsiteY5" fmla="*/ 342898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1996587 w 6848863"/>
              <a:gd name="connsiteY8" fmla="*/ 0 h 6858000"/>
              <a:gd name="connsiteX9" fmla="*/ 3952611 w 6848863"/>
              <a:gd name="connsiteY9" fmla="*/ 1594205 h 6858000"/>
              <a:gd name="connsiteX10" fmla="*/ 3960305 w 6848863"/>
              <a:gd name="connsiteY10" fmla="*/ 1644622 h 6858000"/>
              <a:gd name="connsiteX11" fmla="*/ 4075115 w 6848863"/>
              <a:gd name="connsiteY11" fmla="*/ 1589315 h 6858000"/>
              <a:gd name="connsiteX12" fmla="*/ 4852277 w 6848863"/>
              <a:gd name="connsiteY12" fmla="*/ 1432413 h 6858000"/>
              <a:gd name="connsiteX13" fmla="*/ 6838556 w 6848863"/>
              <a:gd name="connsiteY13" fmla="*/ 3224861 h 6858000"/>
              <a:gd name="connsiteX14" fmla="*/ 6838556 w 6848863"/>
              <a:gd name="connsiteY14" fmla="*/ 3633140 h 6858000"/>
              <a:gd name="connsiteX15" fmla="*/ 4852277 w 6848863"/>
              <a:gd name="connsiteY15" fmla="*/ 5425587 h 6858000"/>
              <a:gd name="connsiteX16" fmla="*/ 4008569 w 6848863"/>
              <a:gd name="connsiteY16" fmla="*/ 5239088 h 6858000"/>
              <a:gd name="connsiteX17" fmla="*/ 3960217 w 6848863"/>
              <a:gd name="connsiteY17" fmla="*/ 5213955 h 6858000"/>
              <a:gd name="connsiteX18" fmla="*/ 3952611 w 6848863"/>
              <a:gd name="connsiteY18" fmla="*/ 5263795 h 6858000"/>
              <a:gd name="connsiteX19" fmla="*/ 1996587 w 6848863"/>
              <a:gd name="connsiteY19" fmla="*/ 6858000 h 6858000"/>
              <a:gd name="connsiteX20" fmla="*/ 0 w 6848863"/>
              <a:gd name="connsiteY20" fmla="*/ 4861413 h 6858000"/>
              <a:gd name="connsiteX21" fmla="*/ 584787 w 6848863"/>
              <a:gd name="connsiteY21" fmla="*/ 3449613 h 6858000"/>
              <a:gd name="connsiteX22" fmla="*/ 607467 w 6848863"/>
              <a:gd name="connsiteY22" fmla="*/ 3429000 h 6858000"/>
              <a:gd name="connsiteX23" fmla="*/ 584787 w 6848863"/>
              <a:gd name="connsiteY23" fmla="*/ 3408388 h 6858000"/>
              <a:gd name="connsiteX24" fmla="*/ 0 w 6848863"/>
              <a:gd name="connsiteY24" fmla="*/ 1996587 h 6858000"/>
              <a:gd name="connsiteX25" fmla="*/ 1996587 w 6848863"/>
              <a:gd name="connsiteY25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1996587 w 6848863"/>
              <a:gd name="connsiteY5" fmla="*/ 0 h 6858000"/>
              <a:gd name="connsiteX6" fmla="*/ 3952611 w 6848863"/>
              <a:gd name="connsiteY6" fmla="*/ 1594205 h 6858000"/>
              <a:gd name="connsiteX7" fmla="*/ 3960305 w 6848863"/>
              <a:gd name="connsiteY7" fmla="*/ 1644622 h 6858000"/>
              <a:gd name="connsiteX8" fmla="*/ 4075115 w 6848863"/>
              <a:gd name="connsiteY8" fmla="*/ 1589315 h 6858000"/>
              <a:gd name="connsiteX9" fmla="*/ 4852277 w 6848863"/>
              <a:gd name="connsiteY9" fmla="*/ 1432413 h 6858000"/>
              <a:gd name="connsiteX10" fmla="*/ 6838556 w 6848863"/>
              <a:gd name="connsiteY10" fmla="*/ 3224861 h 6858000"/>
              <a:gd name="connsiteX11" fmla="*/ 6838556 w 6848863"/>
              <a:gd name="connsiteY11" fmla="*/ 3633140 h 6858000"/>
              <a:gd name="connsiteX12" fmla="*/ 4852277 w 6848863"/>
              <a:gd name="connsiteY12" fmla="*/ 5425587 h 6858000"/>
              <a:gd name="connsiteX13" fmla="*/ 4008569 w 6848863"/>
              <a:gd name="connsiteY13" fmla="*/ 5239088 h 6858000"/>
              <a:gd name="connsiteX14" fmla="*/ 3960217 w 6848863"/>
              <a:gd name="connsiteY14" fmla="*/ 5213955 h 6858000"/>
              <a:gd name="connsiteX15" fmla="*/ 3952611 w 6848863"/>
              <a:gd name="connsiteY15" fmla="*/ 5263795 h 6858000"/>
              <a:gd name="connsiteX16" fmla="*/ 1996587 w 6848863"/>
              <a:gd name="connsiteY16" fmla="*/ 6858000 h 6858000"/>
              <a:gd name="connsiteX17" fmla="*/ 0 w 6848863"/>
              <a:gd name="connsiteY17" fmla="*/ 4861413 h 6858000"/>
              <a:gd name="connsiteX18" fmla="*/ 584787 w 6848863"/>
              <a:gd name="connsiteY18" fmla="*/ 3449613 h 6858000"/>
              <a:gd name="connsiteX19" fmla="*/ 607467 w 6848863"/>
              <a:gd name="connsiteY19" fmla="*/ 3429000 h 6858000"/>
              <a:gd name="connsiteX20" fmla="*/ 584787 w 6848863"/>
              <a:gd name="connsiteY20" fmla="*/ 3408388 h 6858000"/>
              <a:gd name="connsiteX21" fmla="*/ 0 w 6848863"/>
              <a:gd name="connsiteY21" fmla="*/ 1996587 h 6858000"/>
              <a:gd name="connsiteX22" fmla="*/ 1996587 w 6848863"/>
              <a:gd name="connsiteY22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3429040 h 6858000"/>
              <a:gd name="connsiteX3" fmla="*/ 6848863 w 6848863"/>
              <a:gd name="connsiteY3" fmla="*/ 3429020 h 6858000"/>
              <a:gd name="connsiteX4" fmla="*/ 1996587 w 6848863"/>
              <a:gd name="connsiteY4" fmla="*/ 0 h 6858000"/>
              <a:gd name="connsiteX5" fmla="*/ 3952611 w 6848863"/>
              <a:gd name="connsiteY5" fmla="*/ 1594205 h 6858000"/>
              <a:gd name="connsiteX6" fmla="*/ 3960305 w 6848863"/>
              <a:gd name="connsiteY6" fmla="*/ 1644622 h 6858000"/>
              <a:gd name="connsiteX7" fmla="*/ 4075115 w 6848863"/>
              <a:gd name="connsiteY7" fmla="*/ 1589315 h 6858000"/>
              <a:gd name="connsiteX8" fmla="*/ 4852277 w 6848863"/>
              <a:gd name="connsiteY8" fmla="*/ 1432413 h 6858000"/>
              <a:gd name="connsiteX9" fmla="*/ 6838556 w 6848863"/>
              <a:gd name="connsiteY9" fmla="*/ 3224861 h 6858000"/>
              <a:gd name="connsiteX10" fmla="*/ 6838556 w 6848863"/>
              <a:gd name="connsiteY10" fmla="*/ 3633140 h 6858000"/>
              <a:gd name="connsiteX11" fmla="*/ 4852277 w 6848863"/>
              <a:gd name="connsiteY11" fmla="*/ 5425587 h 6858000"/>
              <a:gd name="connsiteX12" fmla="*/ 4008569 w 6848863"/>
              <a:gd name="connsiteY12" fmla="*/ 5239088 h 6858000"/>
              <a:gd name="connsiteX13" fmla="*/ 3960217 w 6848863"/>
              <a:gd name="connsiteY13" fmla="*/ 5213955 h 6858000"/>
              <a:gd name="connsiteX14" fmla="*/ 3952611 w 6848863"/>
              <a:gd name="connsiteY14" fmla="*/ 5263795 h 6858000"/>
              <a:gd name="connsiteX15" fmla="*/ 1996587 w 6848863"/>
              <a:gd name="connsiteY15" fmla="*/ 6858000 h 6858000"/>
              <a:gd name="connsiteX16" fmla="*/ 0 w 6848863"/>
              <a:gd name="connsiteY16" fmla="*/ 4861413 h 6858000"/>
              <a:gd name="connsiteX17" fmla="*/ 584787 w 6848863"/>
              <a:gd name="connsiteY17" fmla="*/ 3449613 h 6858000"/>
              <a:gd name="connsiteX18" fmla="*/ 607467 w 6848863"/>
              <a:gd name="connsiteY18" fmla="*/ 3429000 h 6858000"/>
              <a:gd name="connsiteX19" fmla="*/ 584787 w 6848863"/>
              <a:gd name="connsiteY19" fmla="*/ 3408388 h 6858000"/>
              <a:gd name="connsiteX20" fmla="*/ 0 w 6848863"/>
              <a:gd name="connsiteY20" fmla="*/ 1996587 h 6858000"/>
              <a:gd name="connsiteX21" fmla="*/ 1996587 w 6848863"/>
              <a:gd name="connsiteY21" fmla="*/ 0 h 6858000"/>
              <a:gd name="connsiteX0" fmla="*/ 6848863 w 6848863"/>
              <a:gd name="connsiteY0" fmla="*/ 3429020 h 6858000"/>
              <a:gd name="connsiteX1" fmla="*/ 6848862 w 6848863"/>
              <a:gd name="connsiteY1" fmla="*/ 3429040 h 6858000"/>
              <a:gd name="connsiteX2" fmla="*/ 6848863 w 6848863"/>
              <a:gd name="connsiteY2" fmla="*/ 3429020 h 6858000"/>
              <a:gd name="connsiteX3" fmla="*/ 1996587 w 6848863"/>
              <a:gd name="connsiteY3" fmla="*/ 0 h 6858000"/>
              <a:gd name="connsiteX4" fmla="*/ 3952611 w 6848863"/>
              <a:gd name="connsiteY4" fmla="*/ 1594205 h 6858000"/>
              <a:gd name="connsiteX5" fmla="*/ 3960305 w 6848863"/>
              <a:gd name="connsiteY5" fmla="*/ 1644622 h 6858000"/>
              <a:gd name="connsiteX6" fmla="*/ 4075115 w 6848863"/>
              <a:gd name="connsiteY6" fmla="*/ 1589315 h 6858000"/>
              <a:gd name="connsiteX7" fmla="*/ 4852277 w 6848863"/>
              <a:gd name="connsiteY7" fmla="*/ 1432413 h 6858000"/>
              <a:gd name="connsiteX8" fmla="*/ 6838556 w 6848863"/>
              <a:gd name="connsiteY8" fmla="*/ 3224861 h 6858000"/>
              <a:gd name="connsiteX9" fmla="*/ 6838556 w 6848863"/>
              <a:gd name="connsiteY9" fmla="*/ 3633140 h 6858000"/>
              <a:gd name="connsiteX10" fmla="*/ 4852277 w 6848863"/>
              <a:gd name="connsiteY10" fmla="*/ 5425587 h 6858000"/>
              <a:gd name="connsiteX11" fmla="*/ 4008569 w 6848863"/>
              <a:gd name="connsiteY11" fmla="*/ 5239088 h 6858000"/>
              <a:gd name="connsiteX12" fmla="*/ 3960217 w 6848863"/>
              <a:gd name="connsiteY12" fmla="*/ 5213955 h 6858000"/>
              <a:gd name="connsiteX13" fmla="*/ 3952611 w 6848863"/>
              <a:gd name="connsiteY13" fmla="*/ 5263795 h 6858000"/>
              <a:gd name="connsiteX14" fmla="*/ 1996587 w 6848863"/>
              <a:gd name="connsiteY14" fmla="*/ 6858000 h 6858000"/>
              <a:gd name="connsiteX15" fmla="*/ 0 w 6848863"/>
              <a:gd name="connsiteY15" fmla="*/ 4861413 h 6858000"/>
              <a:gd name="connsiteX16" fmla="*/ 584787 w 6848863"/>
              <a:gd name="connsiteY16" fmla="*/ 3449613 h 6858000"/>
              <a:gd name="connsiteX17" fmla="*/ 607467 w 6848863"/>
              <a:gd name="connsiteY17" fmla="*/ 3429000 h 6858000"/>
              <a:gd name="connsiteX18" fmla="*/ 584787 w 6848863"/>
              <a:gd name="connsiteY18" fmla="*/ 3408388 h 6858000"/>
              <a:gd name="connsiteX19" fmla="*/ 0 w 6848863"/>
              <a:gd name="connsiteY19" fmla="*/ 1996587 h 6858000"/>
              <a:gd name="connsiteX20" fmla="*/ 1996587 w 6848863"/>
              <a:gd name="connsiteY20" fmla="*/ 0 h 6858000"/>
              <a:gd name="connsiteX0" fmla="*/ 1996587 w 6838556"/>
              <a:gd name="connsiteY0" fmla="*/ 0 h 6858000"/>
              <a:gd name="connsiteX1" fmla="*/ 3952611 w 6838556"/>
              <a:gd name="connsiteY1" fmla="*/ 1594205 h 6858000"/>
              <a:gd name="connsiteX2" fmla="*/ 3960305 w 6838556"/>
              <a:gd name="connsiteY2" fmla="*/ 1644622 h 6858000"/>
              <a:gd name="connsiteX3" fmla="*/ 4075115 w 6838556"/>
              <a:gd name="connsiteY3" fmla="*/ 1589315 h 6858000"/>
              <a:gd name="connsiteX4" fmla="*/ 4852277 w 6838556"/>
              <a:gd name="connsiteY4" fmla="*/ 1432413 h 6858000"/>
              <a:gd name="connsiteX5" fmla="*/ 6838556 w 6838556"/>
              <a:gd name="connsiteY5" fmla="*/ 3224861 h 6858000"/>
              <a:gd name="connsiteX6" fmla="*/ 6838556 w 6838556"/>
              <a:gd name="connsiteY6" fmla="*/ 3633140 h 6858000"/>
              <a:gd name="connsiteX7" fmla="*/ 4852277 w 6838556"/>
              <a:gd name="connsiteY7" fmla="*/ 5425587 h 6858000"/>
              <a:gd name="connsiteX8" fmla="*/ 4008569 w 6838556"/>
              <a:gd name="connsiteY8" fmla="*/ 5239088 h 6858000"/>
              <a:gd name="connsiteX9" fmla="*/ 3960217 w 6838556"/>
              <a:gd name="connsiteY9" fmla="*/ 5213955 h 6858000"/>
              <a:gd name="connsiteX10" fmla="*/ 3952611 w 6838556"/>
              <a:gd name="connsiteY10" fmla="*/ 5263795 h 6858000"/>
              <a:gd name="connsiteX11" fmla="*/ 1996587 w 6838556"/>
              <a:gd name="connsiteY11" fmla="*/ 6858000 h 6858000"/>
              <a:gd name="connsiteX12" fmla="*/ 0 w 6838556"/>
              <a:gd name="connsiteY12" fmla="*/ 4861413 h 6858000"/>
              <a:gd name="connsiteX13" fmla="*/ 584787 w 6838556"/>
              <a:gd name="connsiteY13" fmla="*/ 3449613 h 6858000"/>
              <a:gd name="connsiteX14" fmla="*/ 607467 w 6838556"/>
              <a:gd name="connsiteY14" fmla="*/ 3429000 h 6858000"/>
              <a:gd name="connsiteX15" fmla="*/ 584787 w 6838556"/>
              <a:gd name="connsiteY15" fmla="*/ 3408388 h 6858000"/>
              <a:gd name="connsiteX16" fmla="*/ 0 w 6838556"/>
              <a:gd name="connsiteY16" fmla="*/ 1996587 h 6858000"/>
              <a:gd name="connsiteX17" fmla="*/ 1996587 w 6838556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838556" h="6858000">
                <a:moveTo>
                  <a:pt x="1996587" y="0"/>
                </a:moveTo>
                <a:cubicBezTo>
                  <a:pt x="2961437" y="0"/>
                  <a:pt x="3766436" y="684394"/>
                  <a:pt x="3952611" y="1594205"/>
                </a:cubicBezTo>
                <a:lnTo>
                  <a:pt x="3960305" y="1644622"/>
                </a:lnTo>
                <a:lnTo>
                  <a:pt x="4075115" y="1589315"/>
                </a:lnTo>
                <a:cubicBezTo>
                  <a:pt x="4313983" y="1488282"/>
                  <a:pt x="4576606" y="1432413"/>
                  <a:pt x="4852277" y="1432413"/>
                </a:cubicBezTo>
                <a:cubicBezTo>
                  <a:pt x="5886044" y="1432413"/>
                  <a:pt x="6736311" y="2218069"/>
                  <a:pt x="6838556" y="3224861"/>
                </a:cubicBezTo>
                <a:lnTo>
                  <a:pt x="6838556" y="3633140"/>
                </a:lnTo>
                <a:cubicBezTo>
                  <a:pt x="6736311" y="4639931"/>
                  <a:pt x="5886044" y="5425587"/>
                  <a:pt x="4852277" y="5425587"/>
                </a:cubicBezTo>
                <a:cubicBezTo>
                  <a:pt x="4550762" y="5425587"/>
                  <a:pt x="4264857" y="5358752"/>
                  <a:pt x="4008569" y="5239088"/>
                </a:cubicBezTo>
                <a:lnTo>
                  <a:pt x="3960217" y="5213955"/>
                </a:lnTo>
                <a:lnTo>
                  <a:pt x="3952611" y="5263795"/>
                </a:lnTo>
                <a:cubicBezTo>
                  <a:pt x="3766436" y="6173607"/>
                  <a:pt x="2961437" y="6858000"/>
                  <a:pt x="1996587" y="6858000"/>
                </a:cubicBezTo>
                <a:cubicBezTo>
                  <a:pt x="893902" y="6858000"/>
                  <a:pt x="0" y="5964098"/>
                  <a:pt x="0" y="4861413"/>
                </a:cubicBezTo>
                <a:cubicBezTo>
                  <a:pt x="0" y="4310071"/>
                  <a:pt x="223476" y="3810924"/>
                  <a:pt x="584787" y="3449613"/>
                </a:cubicBezTo>
                <a:lnTo>
                  <a:pt x="607467" y="3429000"/>
                </a:lnTo>
                <a:lnTo>
                  <a:pt x="584787" y="3408388"/>
                </a:lnTo>
                <a:cubicBezTo>
                  <a:pt x="223476" y="3047076"/>
                  <a:pt x="0" y="2547930"/>
                  <a:pt x="0" y="1996587"/>
                </a:cubicBezTo>
                <a:cubicBezTo>
                  <a:pt x="0" y="893902"/>
                  <a:pt x="893902" y="0"/>
                  <a:pt x="19965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998F86B6-21C0-E288-118D-ADC5CB914C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416251" y="320674"/>
            <a:ext cx="1844264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065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5"/>
            <a:ext cx="8313127" cy="86685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8313127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DD4EF-0A3B-47E8-A8C7-5D060099A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2C0E8-5D39-479D-A6BC-57F37751B110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19F144-D2E0-44B0-BD69-1DCE65FE0F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6B5D-05A7-4890-B703-51CFEA938082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629408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6" y="633045"/>
            <a:ext cx="8313127" cy="8668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6" y="1717482"/>
            <a:ext cx="8313127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08BFCE-F35D-462D-8501-1ECFEAD64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34381-3241-4222-8154-9DD294AD6166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EC1036-530D-419C-832B-827CC3A463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1565-C39C-49BD-B97B-04AAB21E4AB3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E8204B39-6CE6-4C5A-BCAF-80498835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8">
            <a:extLst>
              <a:ext uri="{FF2B5EF4-FFF2-40B4-BE49-F238E27FC236}">
                <a16:creationId xmlns:a16="http://schemas.microsoft.com/office/drawing/2014/main" id="{939935E8-2949-4BA8-9379-1374EFEAB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57"/>
          <a:stretch>
            <a:fillRect/>
          </a:stretch>
        </p:blipFill>
        <p:spPr bwMode="auto">
          <a:xfrm>
            <a:off x="5392738" y="-4763"/>
            <a:ext cx="3751262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485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5518003" cy="8668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7" y="1717482"/>
            <a:ext cx="4156564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3"/>
          </p:nvPr>
        </p:nvSpPr>
        <p:spPr>
          <a:xfrm>
            <a:off x="4892730" y="633045"/>
            <a:ext cx="4248187" cy="4510455"/>
          </a:xfrm>
          <a:custGeom>
            <a:avLst/>
            <a:gdLst>
              <a:gd name="connsiteX0" fmla="*/ 2385795 w 4248187"/>
              <a:gd name="connsiteY0" fmla="*/ 147 h 4510455"/>
              <a:gd name="connsiteX1" fmla="*/ 2554495 w 4248187"/>
              <a:gd name="connsiteY1" fmla="*/ 13985 h 4510455"/>
              <a:gd name="connsiteX2" fmla="*/ 2673671 w 4248187"/>
              <a:gd name="connsiteY2" fmla="*/ 41357 h 4510455"/>
              <a:gd name="connsiteX3" fmla="*/ 4211723 w 4248187"/>
              <a:gd name="connsiteY3" fmla="*/ 1079440 h 4510455"/>
              <a:gd name="connsiteX4" fmla="*/ 4248187 w 4248187"/>
              <a:gd name="connsiteY4" fmla="*/ 1122376 h 4510455"/>
              <a:gd name="connsiteX5" fmla="*/ 4248187 w 4248187"/>
              <a:gd name="connsiteY5" fmla="*/ 4123199 h 4510455"/>
              <a:gd name="connsiteX6" fmla="*/ 4127609 w 4248187"/>
              <a:gd name="connsiteY6" fmla="*/ 4099539 h 4510455"/>
              <a:gd name="connsiteX7" fmla="*/ 2463697 w 4248187"/>
              <a:gd name="connsiteY7" fmla="*/ 4180850 h 4510455"/>
              <a:gd name="connsiteX8" fmla="*/ 2487319 w 4248187"/>
              <a:gd name="connsiteY8" fmla="*/ 4459362 h 4510455"/>
              <a:gd name="connsiteX9" fmla="*/ 2497337 w 4248187"/>
              <a:gd name="connsiteY9" fmla="*/ 4510455 h 4510455"/>
              <a:gd name="connsiteX10" fmla="*/ 1360581 w 4248187"/>
              <a:gd name="connsiteY10" fmla="*/ 4510455 h 4510455"/>
              <a:gd name="connsiteX11" fmla="*/ 1351992 w 4248187"/>
              <a:gd name="connsiteY11" fmla="*/ 4502590 h 4510455"/>
              <a:gd name="connsiteX12" fmla="*/ 64525 w 4248187"/>
              <a:gd name="connsiteY12" fmla="*/ 2067226 h 4510455"/>
              <a:gd name="connsiteX13" fmla="*/ 2487653 w 4248187"/>
              <a:gd name="connsiteY13" fmla="*/ 2218952 h 4510455"/>
              <a:gd name="connsiteX14" fmla="*/ 2136382 w 4248187"/>
              <a:gd name="connsiteY14" fmla="*/ 31313 h 4510455"/>
              <a:gd name="connsiteX15" fmla="*/ 2230946 w 4248187"/>
              <a:gd name="connsiteY15" fmla="*/ 13985 h 4510455"/>
              <a:gd name="connsiteX16" fmla="*/ 2385795 w 4248187"/>
              <a:gd name="connsiteY16" fmla="*/ 147 h 451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8187" h="4510455">
                <a:moveTo>
                  <a:pt x="2385795" y="147"/>
                </a:moveTo>
                <a:cubicBezTo>
                  <a:pt x="2429893" y="927"/>
                  <a:pt x="2484530" y="4901"/>
                  <a:pt x="2554495" y="13985"/>
                </a:cubicBezTo>
                <a:lnTo>
                  <a:pt x="2673671" y="41357"/>
                </a:lnTo>
                <a:cubicBezTo>
                  <a:pt x="3034998" y="152879"/>
                  <a:pt x="3669384" y="484170"/>
                  <a:pt x="4211723" y="1079440"/>
                </a:cubicBezTo>
                <a:lnTo>
                  <a:pt x="4248187" y="1122376"/>
                </a:lnTo>
                <a:lnTo>
                  <a:pt x="4248187" y="4123199"/>
                </a:lnTo>
                <a:lnTo>
                  <a:pt x="4127609" y="4099539"/>
                </a:lnTo>
                <a:cubicBezTo>
                  <a:pt x="3388205" y="3932923"/>
                  <a:pt x="2508167" y="3379929"/>
                  <a:pt x="2463697" y="4180850"/>
                </a:cubicBezTo>
                <a:cubicBezTo>
                  <a:pt x="2458986" y="4265697"/>
                  <a:pt x="2470214" y="4361590"/>
                  <a:pt x="2487319" y="4459362"/>
                </a:cubicBezTo>
                <a:lnTo>
                  <a:pt x="2497337" y="4510455"/>
                </a:lnTo>
                <a:lnTo>
                  <a:pt x="1360581" y="4510455"/>
                </a:lnTo>
                <a:lnTo>
                  <a:pt x="1351992" y="4502590"/>
                </a:lnTo>
                <a:cubicBezTo>
                  <a:pt x="865984" y="4025426"/>
                  <a:pt x="-283354" y="2926389"/>
                  <a:pt x="64525" y="2067226"/>
                </a:cubicBezTo>
                <a:cubicBezTo>
                  <a:pt x="412405" y="1208063"/>
                  <a:pt x="3505756" y="3335628"/>
                  <a:pt x="2487653" y="2218952"/>
                </a:cubicBezTo>
                <a:cubicBezTo>
                  <a:pt x="1222435" y="796810"/>
                  <a:pt x="1598352" y="171462"/>
                  <a:pt x="2136382" y="31313"/>
                </a:cubicBezTo>
                <a:lnTo>
                  <a:pt x="2230946" y="13985"/>
                </a:lnTo>
                <a:cubicBezTo>
                  <a:pt x="2268074" y="6416"/>
                  <a:pt x="2312298" y="-1154"/>
                  <a:pt x="2385795" y="147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9F790661-90EC-4E54-91F5-E04AFC4929CE}"/>
              </a:ext>
            </a:extLst>
          </p:cNvPr>
          <p:cNvCxnSpPr>
            <a:cxnSpLocks/>
          </p:cNvCxnSpPr>
          <p:nvPr/>
        </p:nvCxnSpPr>
        <p:spPr>
          <a:xfrm flipV="1">
            <a:off x="8161338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37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080" y="628840"/>
            <a:ext cx="4156563" cy="8668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57" name="Picture Placeholder 56"/>
          <p:cNvSpPr>
            <a:spLocks noGrp="1"/>
          </p:cNvSpPr>
          <p:nvPr>
            <p:ph type="pic" sz="quarter" idx="14"/>
          </p:nvPr>
        </p:nvSpPr>
        <p:spPr>
          <a:xfrm>
            <a:off x="0" y="637224"/>
            <a:ext cx="4278650" cy="4506276"/>
          </a:xfrm>
          <a:custGeom>
            <a:avLst/>
            <a:gdLst>
              <a:gd name="connsiteX0" fmla="*/ 446397 w 4278650"/>
              <a:gd name="connsiteY0" fmla="*/ 0 h 4506276"/>
              <a:gd name="connsiteX1" fmla="*/ 4274831 w 4278650"/>
              <a:gd name="connsiteY1" fmla="*/ 0 h 4506276"/>
              <a:gd name="connsiteX2" fmla="*/ 3592111 w 4278650"/>
              <a:gd name="connsiteY2" fmla="*/ 1498458 h 4506276"/>
              <a:gd name="connsiteX3" fmla="*/ 4273635 w 4278650"/>
              <a:gd name="connsiteY3" fmla="*/ 1496502 h 4506276"/>
              <a:gd name="connsiteX4" fmla="*/ 3589326 w 4278650"/>
              <a:gd name="connsiteY4" fmla="*/ 3003759 h 4506276"/>
              <a:gd name="connsiteX5" fmla="*/ 4278650 w 4278650"/>
              <a:gd name="connsiteY5" fmla="*/ 2999435 h 4506276"/>
              <a:gd name="connsiteX6" fmla="*/ 4278650 w 4278650"/>
              <a:gd name="connsiteY6" fmla="*/ 2999741 h 4506276"/>
              <a:gd name="connsiteX7" fmla="*/ 3596485 w 4278650"/>
              <a:gd name="connsiteY7" fmla="*/ 4506276 h 4506276"/>
              <a:gd name="connsiteX8" fmla="*/ 1770369 w 4278650"/>
              <a:gd name="connsiteY8" fmla="*/ 4506276 h 4506276"/>
              <a:gd name="connsiteX9" fmla="*/ 0 w 4278650"/>
              <a:gd name="connsiteY9" fmla="*/ 4505874 h 4506276"/>
              <a:gd name="connsiteX10" fmla="*/ 0 w 4278650"/>
              <a:gd name="connsiteY10" fmla="*/ 3980155 h 4506276"/>
              <a:gd name="connsiteX11" fmla="*/ 447729 w 4278650"/>
              <a:gd name="connsiteY11" fmla="*/ 3002345 h 4506276"/>
              <a:gd name="connsiteX12" fmla="*/ 0 w 4278650"/>
              <a:gd name="connsiteY12" fmla="*/ 3002560 h 4506276"/>
              <a:gd name="connsiteX13" fmla="*/ 0 w 4278650"/>
              <a:gd name="connsiteY13" fmla="*/ 2471541 h 4506276"/>
              <a:gd name="connsiteX14" fmla="*/ 444403 w 4278650"/>
              <a:gd name="connsiteY14" fmla="*/ 1499121 h 4506276"/>
              <a:gd name="connsiteX15" fmla="*/ 0 w 4278650"/>
              <a:gd name="connsiteY15" fmla="*/ 1498892 h 4506276"/>
              <a:gd name="connsiteX16" fmla="*/ 0 w 4278650"/>
              <a:gd name="connsiteY16" fmla="*/ 975257 h 4506276"/>
              <a:gd name="connsiteX17" fmla="*/ 41448 w 4278650"/>
              <a:gd name="connsiteY17" fmla="*/ 883454 h 4506276"/>
              <a:gd name="connsiteX18" fmla="*/ 404848 w 4278650"/>
              <a:gd name="connsiteY18" fmla="*/ 88205 h 450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78650" h="4506276">
                <a:moveTo>
                  <a:pt x="446397" y="0"/>
                </a:moveTo>
                <a:lnTo>
                  <a:pt x="4274831" y="0"/>
                </a:lnTo>
                <a:lnTo>
                  <a:pt x="3592111" y="1498458"/>
                </a:lnTo>
                <a:lnTo>
                  <a:pt x="4273635" y="1496502"/>
                </a:lnTo>
                <a:lnTo>
                  <a:pt x="3589326" y="3003759"/>
                </a:lnTo>
                <a:lnTo>
                  <a:pt x="4278650" y="2999435"/>
                </a:lnTo>
                <a:lnTo>
                  <a:pt x="4278650" y="2999741"/>
                </a:lnTo>
                <a:lnTo>
                  <a:pt x="3596485" y="4506276"/>
                </a:lnTo>
                <a:lnTo>
                  <a:pt x="1770369" y="4506276"/>
                </a:lnTo>
                <a:lnTo>
                  <a:pt x="0" y="4505874"/>
                </a:lnTo>
                <a:lnTo>
                  <a:pt x="0" y="3980155"/>
                </a:lnTo>
                <a:lnTo>
                  <a:pt x="447729" y="3002345"/>
                </a:lnTo>
                <a:lnTo>
                  <a:pt x="0" y="3002560"/>
                </a:lnTo>
                <a:lnTo>
                  <a:pt x="0" y="2471541"/>
                </a:lnTo>
                <a:lnTo>
                  <a:pt x="444403" y="1499121"/>
                </a:lnTo>
                <a:lnTo>
                  <a:pt x="0" y="1498892"/>
                </a:lnTo>
                <a:lnTo>
                  <a:pt x="0" y="975257"/>
                </a:lnTo>
                <a:lnTo>
                  <a:pt x="41448" y="883454"/>
                </a:lnTo>
                <a:cubicBezTo>
                  <a:pt x="159989" y="620975"/>
                  <a:pt x="294852" y="323210"/>
                  <a:pt x="404848" y="88205"/>
                </a:cubicBezTo>
                <a:close/>
              </a:path>
            </a:pathLst>
          </a:custGeom>
          <a:solidFill>
            <a:srgbClr val="2CD5C4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9080" y="1713277"/>
            <a:ext cx="4156563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6B7B9AB-E864-4912-9D58-CB46BEA3F59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A5E25-00A7-4D13-A3FA-49976EE7168C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0D9343-0154-413E-9157-6F08485DC9E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FEC46-C7C3-47FD-92F7-DFBE39335ED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846900A3-D3DC-406D-AD34-A142E6B2D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161338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353C3685-5939-4705-B532-6EE2E620D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FC61C85C-5DEF-4203-9FFC-687D69D9F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14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633045"/>
            <a:ext cx="4620616" cy="8668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7" y="1717482"/>
            <a:ext cx="4156564" cy="31079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3"/>
          </p:nvPr>
        </p:nvSpPr>
        <p:spPr>
          <a:xfrm>
            <a:off x="5211763" y="633413"/>
            <a:ext cx="3929062" cy="4510087"/>
          </a:xfrm>
          <a:custGeom>
            <a:avLst/>
            <a:gdLst>
              <a:gd name="connsiteX0" fmla="*/ 1488492 w 3929062"/>
              <a:gd name="connsiteY0" fmla="*/ 0 h 4510087"/>
              <a:gd name="connsiteX1" fmla="*/ 1504107 w 3929062"/>
              <a:gd name="connsiteY1" fmla="*/ 0 h 4510087"/>
              <a:gd name="connsiteX2" fmla="*/ 1629973 w 3929062"/>
              <a:gd name="connsiteY2" fmla="*/ 5563 h 4510087"/>
              <a:gd name="connsiteX3" fmla="*/ 2962798 w 3929062"/>
              <a:gd name="connsiteY3" fmla="*/ 1195286 h 4510087"/>
              <a:gd name="connsiteX4" fmla="*/ 2968569 w 3929062"/>
              <a:gd name="connsiteY4" fmla="*/ 1233099 h 4510087"/>
              <a:gd name="connsiteX5" fmla="*/ 3054676 w 3929062"/>
              <a:gd name="connsiteY5" fmla="*/ 1191618 h 4510087"/>
              <a:gd name="connsiteX6" fmla="*/ 3637547 w 3929062"/>
              <a:gd name="connsiteY6" fmla="*/ 1073942 h 4510087"/>
              <a:gd name="connsiteX7" fmla="*/ 3921016 w 3929062"/>
              <a:gd name="connsiteY7" fmla="*/ 1100736 h 4510087"/>
              <a:gd name="connsiteX8" fmla="*/ 3929062 w 3929062"/>
              <a:gd name="connsiteY8" fmla="*/ 1102672 h 4510087"/>
              <a:gd name="connsiteX9" fmla="*/ 3929062 w 3929062"/>
              <a:gd name="connsiteY9" fmla="*/ 4040093 h 4510087"/>
              <a:gd name="connsiteX10" fmla="*/ 3921016 w 3929062"/>
              <a:gd name="connsiteY10" fmla="*/ 4042028 h 4510087"/>
              <a:gd name="connsiteX11" fmla="*/ 3637547 w 3929062"/>
              <a:gd name="connsiteY11" fmla="*/ 4068822 h 4510087"/>
              <a:gd name="connsiteX12" fmla="*/ 3004767 w 3929062"/>
              <a:gd name="connsiteY12" fmla="*/ 3928948 h 4510087"/>
              <a:gd name="connsiteX13" fmla="*/ 2968503 w 3929062"/>
              <a:gd name="connsiteY13" fmla="*/ 3910098 h 4510087"/>
              <a:gd name="connsiteX14" fmla="*/ 2962798 w 3929062"/>
              <a:gd name="connsiteY14" fmla="*/ 3947478 h 4510087"/>
              <a:gd name="connsiteX15" fmla="*/ 2776431 w 3929062"/>
              <a:gd name="connsiteY15" fmla="*/ 4422169 h 4510087"/>
              <a:gd name="connsiteX16" fmla="*/ 2717808 w 3929062"/>
              <a:gd name="connsiteY16" fmla="*/ 4510087 h 4510087"/>
              <a:gd name="connsiteX17" fmla="*/ 274391 w 3929062"/>
              <a:gd name="connsiteY17" fmla="*/ 4510087 h 4510087"/>
              <a:gd name="connsiteX18" fmla="*/ 254079 w 3929062"/>
              <a:gd name="connsiteY18" fmla="*/ 4482925 h 4510087"/>
              <a:gd name="connsiteX19" fmla="*/ 2707 w 3929062"/>
              <a:gd name="connsiteY19" fmla="*/ 3760906 h 4510087"/>
              <a:gd name="connsiteX20" fmla="*/ 0 w 3929062"/>
              <a:gd name="connsiteY20" fmla="*/ 3689495 h 4510087"/>
              <a:gd name="connsiteX21" fmla="*/ 0 w 3929062"/>
              <a:gd name="connsiteY21" fmla="*/ 3612817 h 4510087"/>
              <a:gd name="connsiteX22" fmla="*/ 6071 w 3929062"/>
              <a:gd name="connsiteY22" fmla="*/ 3492587 h 4510087"/>
              <a:gd name="connsiteX23" fmla="*/ 436930 w 3929062"/>
              <a:gd name="connsiteY23" fmla="*/ 2586842 h 4510087"/>
              <a:gd name="connsiteX24" fmla="*/ 453940 w 3929062"/>
              <a:gd name="connsiteY24" fmla="*/ 2571382 h 4510087"/>
              <a:gd name="connsiteX25" fmla="*/ 436930 w 3929062"/>
              <a:gd name="connsiteY25" fmla="*/ 2555923 h 4510087"/>
              <a:gd name="connsiteX26" fmla="*/ 6071 w 3929062"/>
              <a:gd name="connsiteY26" fmla="*/ 1650178 h 4510087"/>
              <a:gd name="connsiteX27" fmla="*/ 0 w 3929062"/>
              <a:gd name="connsiteY27" fmla="*/ 1529948 h 4510087"/>
              <a:gd name="connsiteX28" fmla="*/ 0 w 3929062"/>
              <a:gd name="connsiteY28" fmla="*/ 1464198 h 4510087"/>
              <a:gd name="connsiteX29" fmla="*/ 6071 w 3929062"/>
              <a:gd name="connsiteY29" fmla="*/ 1343968 h 4510087"/>
              <a:gd name="connsiteX30" fmla="*/ 1342676 w 3929062"/>
              <a:gd name="connsiteY30" fmla="*/ 7363 h 451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29062" h="4510087">
                <a:moveTo>
                  <a:pt x="1488492" y="0"/>
                </a:moveTo>
                <a:lnTo>
                  <a:pt x="1504107" y="0"/>
                </a:lnTo>
                <a:lnTo>
                  <a:pt x="1629973" y="5563"/>
                </a:lnTo>
                <a:cubicBezTo>
                  <a:pt x="2293074" y="64454"/>
                  <a:pt x="2831894" y="555576"/>
                  <a:pt x="2962798" y="1195286"/>
                </a:cubicBezTo>
                <a:lnTo>
                  <a:pt x="2968569" y="1233099"/>
                </a:lnTo>
                <a:lnTo>
                  <a:pt x="3054676" y="1191618"/>
                </a:lnTo>
                <a:cubicBezTo>
                  <a:pt x="3233827" y="1115844"/>
                  <a:pt x="3430794" y="1073942"/>
                  <a:pt x="3637547" y="1073942"/>
                </a:cubicBezTo>
                <a:cubicBezTo>
                  <a:pt x="3734463" y="1073942"/>
                  <a:pt x="3829228" y="1083149"/>
                  <a:pt x="3921016" y="1100736"/>
                </a:cubicBezTo>
                <a:lnTo>
                  <a:pt x="3929062" y="1102672"/>
                </a:lnTo>
                <a:lnTo>
                  <a:pt x="3929062" y="4040093"/>
                </a:lnTo>
                <a:lnTo>
                  <a:pt x="3921016" y="4042028"/>
                </a:lnTo>
                <a:cubicBezTo>
                  <a:pt x="3829228" y="4059615"/>
                  <a:pt x="3734463" y="4068822"/>
                  <a:pt x="3637547" y="4068822"/>
                </a:cubicBezTo>
                <a:cubicBezTo>
                  <a:pt x="3411411" y="4068822"/>
                  <a:pt x="3196983" y="4018696"/>
                  <a:pt x="3004767" y="3928948"/>
                </a:cubicBezTo>
                <a:lnTo>
                  <a:pt x="2968503" y="3910098"/>
                </a:lnTo>
                <a:lnTo>
                  <a:pt x="2962798" y="3947478"/>
                </a:lnTo>
                <a:cubicBezTo>
                  <a:pt x="2927890" y="4118068"/>
                  <a:pt x="2863975" y="4278091"/>
                  <a:pt x="2776431" y="4422169"/>
                </a:cubicBezTo>
                <a:lnTo>
                  <a:pt x="2717808" y="4510087"/>
                </a:lnTo>
                <a:lnTo>
                  <a:pt x="274391" y="4510087"/>
                </a:lnTo>
                <a:lnTo>
                  <a:pt x="254079" y="4482925"/>
                </a:lnTo>
                <a:cubicBezTo>
                  <a:pt x="112802" y="4273806"/>
                  <a:pt x="22960" y="4027082"/>
                  <a:pt x="2707" y="3760906"/>
                </a:cubicBezTo>
                <a:lnTo>
                  <a:pt x="0" y="3689495"/>
                </a:lnTo>
                <a:lnTo>
                  <a:pt x="0" y="3612817"/>
                </a:lnTo>
                <a:lnTo>
                  <a:pt x="6071" y="3492587"/>
                </a:lnTo>
                <a:cubicBezTo>
                  <a:pt x="41857" y="3140210"/>
                  <a:pt x="199820" y="2823952"/>
                  <a:pt x="436930" y="2586842"/>
                </a:cubicBezTo>
                <a:lnTo>
                  <a:pt x="453940" y="2571382"/>
                </a:lnTo>
                <a:lnTo>
                  <a:pt x="436930" y="2555923"/>
                </a:lnTo>
                <a:cubicBezTo>
                  <a:pt x="199820" y="2318812"/>
                  <a:pt x="41857" y="2002555"/>
                  <a:pt x="6071" y="1650178"/>
                </a:cubicBezTo>
                <a:lnTo>
                  <a:pt x="0" y="1529948"/>
                </a:lnTo>
                <a:lnTo>
                  <a:pt x="0" y="1464198"/>
                </a:lnTo>
                <a:lnTo>
                  <a:pt x="6071" y="1343968"/>
                </a:lnTo>
                <a:cubicBezTo>
                  <a:pt x="77643" y="639214"/>
                  <a:pt x="637922" y="78935"/>
                  <a:pt x="1342676" y="7363"/>
                </a:cubicBezTo>
                <a:close/>
              </a:path>
            </a:pathLst>
          </a:custGeom>
          <a:solidFill>
            <a:srgbClr val="CEFF8C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02FFFA5-180E-4204-B4AC-780CC81C5A5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D30F7-600A-4AF6-A8FB-F19151A90ED3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31D949-E36F-4AC0-96BD-2A97138ACB8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A93E7-8440-41A7-A0AF-FA2D1CCF379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5B76B97E-CC21-4897-BD52-C3B10686E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161338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ED68EA9E-9719-404C-A67E-FF84E3708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B8CA7490-7AAB-4A47-9D17-D754E97BD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80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D62DB703-7A79-4D2D-88C0-7FB42C333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/>
          <a:srcRect/>
          <a:stretch/>
        </p:blipFill>
        <p:spPr bwMode="auto">
          <a:xfrm>
            <a:off x="69849" y="49214"/>
            <a:ext cx="1175195" cy="184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399D760-3290-4944-94A0-F9C9312CB7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5925" y="633413"/>
            <a:ext cx="83121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ots. perustyyl. napsautt.</a:t>
            </a:r>
            <a:endParaRPr lang="en-US" altLang="fi-FI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FA3E3A0-E61F-4346-922D-28783355E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15925" y="1562100"/>
            <a:ext cx="83121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4A9DC-4E5D-4BC7-9CE8-7F7DE8528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58163" y="0"/>
            <a:ext cx="631825" cy="2460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2FC47-2C13-4E90-9B6E-F268FDC7D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3163" y="0"/>
            <a:ext cx="347662" cy="2492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546E2B-C79B-4C62-B758-6876F161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24765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E046B2-3B7D-4751-AFFC-55C34FAD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93163" y="61913"/>
            <a:ext cx="0" cy="12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30" r:id="rId2"/>
    <p:sldLayoutId id="2147483728" r:id="rId3"/>
    <p:sldLayoutId id="2147483729" r:id="rId4"/>
    <p:sldLayoutId id="214748372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21" r:id="rId12"/>
    <p:sldLayoutId id="2147483738" r:id="rId13"/>
    <p:sldLayoutId id="2147483723" r:id="rId14"/>
    <p:sldLayoutId id="2147483724" r:id="rId15"/>
    <p:sldLayoutId id="2147483725" r:id="rId16"/>
    <p:sldLayoutId id="2147483726" r:id="rId17"/>
    <p:sldLayoutId id="2147483737" r:id="rId18"/>
  </p:sldLayoutIdLst>
  <p:hf hdr="0"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Corbel" panose="020B0503020204020204" pitchFamily="34" charset="0"/>
        </a:defRPr>
      </a:lvl9pPr>
    </p:titleStyle>
    <p:bodyStyle>
      <a:lvl1pPr marL="171450" indent="-171450" algn="l" defTabSz="685800" rtl="0" eaLnBrk="1" fontAlgn="base" hangingPunct="1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spcBef>
          <a:spcPts val="600"/>
        </a:spcBef>
        <a:spcAft>
          <a:spcPct val="0"/>
        </a:spcAft>
        <a:buFont typeface="System Font Regular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spcBef>
          <a:spcPts val="600"/>
        </a:spcBef>
        <a:spcAft>
          <a:spcPct val="0"/>
        </a:spcAft>
        <a:buFont typeface="System Font Regular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ylioppilastutkinto.fi/" TargetMode="Externa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lumit.fi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2BDD54-5083-261E-9F50-603A8253E2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/>
              <a:t>3. ja 4. vuositason huoltajienilta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161E466-9943-C582-38F7-FB59CE94C4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11.12.2025</a:t>
            </a:r>
          </a:p>
          <a:p>
            <a:endParaRPr lang="fi-FI"/>
          </a:p>
        </p:txBody>
      </p:sp>
      <p:pic>
        <p:nvPicPr>
          <p:cNvPr id="12" name="Kuvan paikkamerkki 11" descr="Kuva, joka sisältää kohteen lintu, sisä-, istuminen, seisominen&#10;&#10;Kuvaus luotu automaattisesti">
            <a:extLst>
              <a:ext uri="{FF2B5EF4-FFF2-40B4-BE49-F238E27FC236}">
                <a16:creationId xmlns:a16="http://schemas.microsoft.com/office/drawing/2014/main" id="{328AD9E0-4F1A-55F9-FF72-9870E3015FB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2454" b="124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80370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C274DD-440F-9018-544A-C9495E157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Ilmoittautuminen on sitova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52FE99-9153-3905-199A-456650A5A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sz="2000">
                <a:ea typeface="Geneva"/>
              </a:rPr>
              <a:t>kevään 2026 kokeisiin on ilmoittauduttu marraskuussa</a:t>
            </a:r>
            <a:endParaRPr lang="fi-FI" altLang="fi-FI" sz="2000">
              <a:ea typeface="Geneva"/>
              <a:cs typeface="Calibri"/>
            </a:endParaRPr>
          </a:p>
          <a:p>
            <a:r>
              <a:rPr lang="fi-FI" altLang="fi-FI" sz="2000">
                <a:ea typeface="Geneva"/>
              </a:rPr>
              <a:t>tasot toisessa kotimaisessa ja vieraassa kielessä sekä matematiikassa (vähintään yhdessä kokeessa vaativampi oppimäärä)</a:t>
            </a:r>
          </a:p>
          <a:p>
            <a:r>
              <a:rPr lang="fi-FI" altLang="fi-FI" sz="2000">
                <a:latin typeface="Corbel" panose="020B0503020204020204"/>
                <a:ea typeface="Geneva"/>
                <a:cs typeface="Arial"/>
              </a:rPr>
              <a:t>viisi ensimmäistä koetta ja niiden hylättyjen suoritusten uusiminen ovat maksuttomia oppivelvollisille</a:t>
            </a:r>
          </a:p>
          <a:p>
            <a:r>
              <a:rPr lang="fi-FI" sz="2000">
                <a:latin typeface="Corbel"/>
                <a:ea typeface="Geneva"/>
                <a:cs typeface="Arial"/>
              </a:rPr>
              <a:t>Kuudennesta kokeesta alkaen sekä hylätyn että hyväksytyn kokeen uusimisesta peritään  tutkintomaksu 38 € / koe</a:t>
            </a:r>
            <a:endParaRPr lang="fi-FI" sz="200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12979A2-F36D-18DB-3469-59428AF7B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31C49DC-30E1-7876-AF41-94D4B9450F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10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32107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3AB41E-7479-C60F-1F5A-C622499FB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Koepäivät keväällä 2026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31FB92-FB5E-A276-207A-43032CD81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363313"/>
            <a:ext cx="8313127" cy="3341344"/>
          </a:xfrm>
        </p:spPr>
        <p:txBody>
          <a:bodyPr>
            <a:normAutofit fontScale="55000" lnSpcReduction="20000"/>
          </a:bodyPr>
          <a:lstStyle/>
          <a:p>
            <a:pPr defTabSz="403225"/>
            <a:r>
              <a:rPr lang="fi-FI" sz="2800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ti 10.3.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    äidinkieli ja kirjallisuus, lukutaidon koe;  suomi toisena kielenä ja kirjallisuus -koe</a:t>
            </a:r>
            <a:endParaRPr lang="fi-FI" sz="2800">
              <a:latin typeface="Calibri"/>
              <a:ea typeface="Calibri"/>
              <a:cs typeface="Calibri"/>
            </a:endParaRPr>
          </a:p>
          <a:p>
            <a:pPr defTabSz="403225"/>
            <a:r>
              <a:rPr lang="fi-FI" sz="2800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to 12.3.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   vieras kieli, lyhyt oppimäärä</a:t>
            </a:r>
            <a:endParaRPr lang="fi-FI" sz="2800"/>
          </a:p>
          <a:p>
            <a:pPr defTabSz="403225"/>
            <a:r>
              <a:rPr lang="fi-FI" sz="2800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pe 13.3.      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äidinkieli ja kirjallisuus, kirjoitustaidon koe </a:t>
            </a:r>
            <a:endParaRPr lang="en-US" sz="2800"/>
          </a:p>
          <a:p>
            <a:pPr defTabSz="403225"/>
            <a:endParaRPr lang="fi-FI" sz="2800">
              <a:solidFill>
                <a:srgbClr val="404040"/>
              </a:solidFill>
              <a:latin typeface="Calibri"/>
              <a:ea typeface="Calibri"/>
              <a:cs typeface="Calibri"/>
            </a:endParaRPr>
          </a:p>
          <a:p>
            <a:pPr defTabSz="403225"/>
            <a:r>
              <a:rPr lang="fi-FI" sz="2800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ma 16.3.    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vieras kieli, pitkä oppimäärä</a:t>
            </a:r>
            <a:endParaRPr lang="fi-FI" sz="2800"/>
          </a:p>
          <a:p>
            <a:pPr defTabSz="403225"/>
            <a:r>
              <a:rPr lang="fi-FI" sz="2800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ke 18.3.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  matematiikka, pitkä ja lyhyt oppimäärä</a:t>
            </a:r>
            <a:endParaRPr lang="en-US" sz="2800"/>
          </a:p>
          <a:p>
            <a:pPr defTabSz="403225"/>
            <a:r>
              <a:rPr lang="fi-FI" sz="2800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pe 20.3. 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 </a:t>
            </a:r>
            <a:r>
              <a:rPr lang="fi-FI" sz="2800" err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reaali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 UE, UO, ET, YH, KE, GE, TE</a:t>
            </a:r>
            <a:endParaRPr lang="fi-FI"/>
          </a:p>
          <a:p>
            <a:pPr defTabSz="403225"/>
            <a:endParaRPr lang="fi-FI" sz="2800">
              <a:solidFill>
                <a:srgbClr val="404040"/>
              </a:solidFill>
              <a:latin typeface="Calibri"/>
              <a:ea typeface="Calibri"/>
              <a:cs typeface="Calibri"/>
            </a:endParaRPr>
          </a:p>
          <a:p>
            <a:pPr defTabSz="403225"/>
            <a:r>
              <a:rPr lang="fi-FI" sz="2800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ma 23.3.    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toinen kotimainen kieli, pitkä ja keskipitkä oppimäärä</a:t>
            </a:r>
            <a:endParaRPr lang="fi-FI" sz="2800"/>
          </a:p>
          <a:p>
            <a:pPr defTabSz="403225"/>
            <a:r>
              <a:rPr lang="fi-FI" sz="2800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ke 25.3. 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 </a:t>
            </a:r>
            <a:r>
              <a:rPr lang="fi-FI" sz="2800" err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reaali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  PS, FI, HI, FY, BI</a:t>
            </a:r>
            <a:endParaRPr lang="fi-FI"/>
          </a:p>
          <a:p>
            <a:pPr defTabSz="403225"/>
            <a:r>
              <a:rPr lang="fi-FI" sz="2800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Pe 27.3.</a:t>
            </a:r>
            <a:r>
              <a:rPr lang="fi-FI" sz="280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  saamen äidinkieli ja kirjallisuus</a:t>
            </a:r>
            <a:endParaRPr lang="fi-FI"/>
          </a:p>
          <a:p>
            <a:pPr marL="179070" indent="-179070" defTabSz="403225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fi-FI" sz="2400">
              <a:solidFill>
                <a:srgbClr val="40404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C900E16-6EA6-E5D3-CA63-006692403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07B9E5-DE60-294B-5034-5C94041A6C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11</a:t>
            </a:fld>
            <a:endParaRPr lang="en-FI"/>
          </a:p>
        </p:txBody>
      </p:sp>
      <p:cxnSp>
        <p:nvCxnSpPr>
          <p:cNvPr id="4" name="Suora nuoliyhdysviiva 3">
            <a:extLst>
              <a:ext uri="{FF2B5EF4-FFF2-40B4-BE49-F238E27FC236}">
                <a16:creationId xmlns:a16="http://schemas.microsoft.com/office/drawing/2014/main" id="{616EA01D-D8F3-04A7-26BB-FFDF5BA5B70D}"/>
              </a:ext>
            </a:extLst>
          </p:cNvPr>
          <p:cNvCxnSpPr/>
          <p:nvPr/>
        </p:nvCxnSpPr>
        <p:spPr>
          <a:xfrm flipV="1">
            <a:off x="529389" y="2282551"/>
            <a:ext cx="7250041" cy="4349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uora nuoliyhdysviiva 6">
            <a:extLst>
              <a:ext uri="{FF2B5EF4-FFF2-40B4-BE49-F238E27FC236}">
                <a16:creationId xmlns:a16="http://schemas.microsoft.com/office/drawing/2014/main" id="{6AF852EE-6479-A49C-D919-A6726EABD846}"/>
              </a:ext>
            </a:extLst>
          </p:cNvPr>
          <p:cNvCxnSpPr>
            <a:cxnSpLocks/>
          </p:cNvCxnSpPr>
          <p:nvPr/>
        </p:nvCxnSpPr>
        <p:spPr>
          <a:xfrm flipV="1">
            <a:off x="529389" y="3346060"/>
            <a:ext cx="7250041" cy="4349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861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9C24E-7CF0-3FB8-B42D-FAC1202AC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Kompensaatio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7B124F-3C78-4B0C-DBE3-6AAD6E396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79070" indent="-179070"/>
            <a:r>
              <a:rPr lang="fi-FI" sz="2000">
                <a:ea typeface="+mn-lt"/>
                <a:cs typeface="+mn-lt"/>
              </a:rPr>
              <a:t>Jos kokelas on suorittanut tutkintoon vaadittavista viidestä kokeesta </a:t>
            </a:r>
            <a:br>
              <a:rPr lang="fi-FI" sz="2000">
                <a:ea typeface="+mn-lt"/>
                <a:cs typeface="+mn-lt"/>
              </a:rPr>
            </a:br>
            <a:r>
              <a:rPr lang="fi-FI" sz="2000" b="1">
                <a:ea typeface="+mn-lt"/>
                <a:cs typeface="+mn-lt"/>
              </a:rPr>
              <a:t>yhden kokeen hylätyllä arvosanalla ja </a:t>
            </a:r>
            <a:br>
              <a:rPr lang="fi-FI" sz="2000" b="1">
                <a:ea typeface="+mn-lt"/>
                <a:cs typeface="+mn-lt"/>
              </a:rPr>
            </a:br>
            <a:r>
              <a:rPr lang="fi-FI" sz="2000" b="1">
                <a:ea typeface="+mn-lt"/>
                <a:cs typeface="+mn-lt"/>
              </a:rPr>
              <a:t>neljä hyväksytyllä arvosanalla, </a:t>
            </a:r>
            <a:br>
              <a:rPr lang="fi-FI" sz="2000">
                <a:ea typeface="+mn-lt"/>
                <a:cs typeface="+mn-lt"/>
              </a:rPr>
            </a:br>
            <a:r>
              <a:rPr lang="fi-FI" sz="2000">
                <a:ea typeface="+mn-lt"/>
                <a:cs typeface="+mn-lt"/>
              </a:rPr>
              <a:t>hän saa näistä neljästä kokeesta</a:t>
            </a:r>
            <a:r>
              <a:rPr lang="fi-FI" sz="2000">
                <a:ea typeface="+mn-lt"/>
              </a:rPr>
              <a:t> kompensaatiopisteitä seuraavasti </a:t>
            </a:r>
            <a:endParaRPr lang="fi-FI" sz="2000">
              <a:cs typeface="Calibri"/>
            </a:endParaRPr>
          </a:p>
          <a:p>
            <a:pPr marL="394970" lvl="2" indent="0">
              <a:buNone/>
            </a:pPr>
            <a:r>
              <a:rPr lang="fi-FI" sz="1800">
                <a:ea typeface="Geneva"/>
              </a:rPr>
              <a:t>L = 7,  E = 6,  M = 5,  C = 4,  B = 3,  A = 2</a:t>
            </a:r>
            <a:br>
              <a:rPr lang="fi-FI" sz="1800">
                <a:ea typeface="Geneva"/>
              </a:rPr>
            </a:br>
            <a:endParaRPr lang="fi-FI" sz="1800">
              <a:cs typeface="Calibri"/>
            </a:endParaRPr>
          </a:p>
          <a:p>
            <a:pPr marL="179070" indent="-179070"/>
            <a:r>
              <a:rPr lang="fi-FI" sz="2000">
                <a:ea typeface="Geneva"/>
              </a:rPr>
              <a:t>Kokelaan saamat kompensaatiopisteet lasketaan yhteen, jolloin </a:t>
            </a:r>
            <a:br>
              <a:rPr lang="fi-FI" sz="2000">
                <a:ea typeface="Geneva"/>
              </a:rPr>
            </a:br>
            <a:r>
              <a:rPr lang="fi-FI" sz="2000" b="1">
                <a:ea typeface="+mn-lt"/>
                <a:cs typeface="+mn-lt"/>
              </a:rPr>
              <a:t>10 kompensaatiopistettä kompensoi hylätyn arvosanan</a:t>
            </a:r>
            <a:r>
              <a:rPr lang="fi-FI" sz="2000">
                <a:ea typeface="+mn-lt"/>
                <a:cs typeface="+mn-lt"/>
              </a:rPr>
              <a:t>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A809C70-C5B5-836A-3D76-6B348E046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E72B720-ACBB-276A-4B48-946B4F687B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12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697134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CF87CC-5495-9DBA-72CE-451EDC8F0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Lisätietoja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ED9293-35B7-8DE6-E30D-D3BFB77D5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7" y="1717482"/>
            <a:ext cx="4285352" cy="3107914"/>
          </a:xfrm>
        </p:spPr>
        <p:txBody>
          <a:bodyPr/>
          <a:lstStyle/>
          <a:p>
            <a:pPr marL="0" indent="0">
              <a:buNone/>
            </a:pPr>
            <a:r>
              <a:rPr lang="fi-FI" sz="2400">
                <a:ea typeface="Geneva"/>
              </a:rPr>
              <a:t>Ylioppilastutkintolautakunnan tiedotekirje kokelaille löytyy YTL:n sivuilta: </a:t>
            </a:r>
            <a:br>
              <a:rPr lang="fi-FI" sz="2400">
                <a:ea typeface="Geneva"/>
              </a:rPr>
            </a:br>
            <a:br>
              <a:rPr lang="fi-FI" sz="2000">
                <a:cs typeface="Calibri"/>
              </a:rPr>
            </a:br>
            <a:r>
              <a:rPr lang="fi-FI" sz="2000">
                <a:ea typeface="Geneva"/>
                <a:hlinkClick r:id="rId2"/>
              </a:rPr>
              <a:t>www.ylioppilastutkinto.fi</a:t>
            </a:r>
            <a:br>
              <a:rPr lang="fi-FI" sz="2000">
                <a:ea typeface="Geneva"/>
              </a:rPr>
            </a:br>
            <a:r>
              <a:rPr lang="fi-FI" sz="2000">
                <a:ea typeface="Geneva"/>
              </a:rPr>
              <a:t>&gt; tutkinnon suorittaminen</a:t>
            </a:r>
            <a:br>
              <a:rPr lang="fi-FI" sz="2000">
                <a:ea typeface="Geneva"/>
              </a:rPr>
            </a:br>
            <a:r>
              <a:rPr lang="fi-FI" sz="2000">
                <a:ea typeface="Geneva"/>
              </a:rPr>
              <a:t>&gt; tietoa kokelaalle</a:t>
            </a:r>
            <a:endParaRPr lang="fi-FI"/>
          </a:p>
          <a:p>
            <a:pPr marL="0" indent="0">
              <a:buNone/>
            </a:pPr>
            <a:endParaRPr lang="fi-FI" sz="2400">
              <a:ea typeface="Geneva"/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C850B6F-482F-A6B6-2EA6-CC0FE997A6C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818283B-CE8F-3D2D-8129-9A30F1F3842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13</a:t>
            </a:fld>
            <a:endParaRPr lang="en-FI"/>
          </a:p>
        </p:txBody>
      </p:sp>
      <p:pic>
        <p:nvPicPr>
          <p:cNvPr id="9" name="Kuvan paikkamerkki 8" descr="Kuva, joka sisältää kohteen piha-, puu, maa, vaahtera&#10;&#10;Kuvaus luotu automaattisesti">
            <a:extLst>
              <a:ext uri="{FF2B5EF4-FFF2-40B4-BE49-F238E27FC236}">
                <a16:creationId xmlns:a16="http://schemas.microsoft.com/office/drawing/2014/main" id="{3FAB5242-775A-C110-48E3-ACCACF6061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6441" r="64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26397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B3DA8F-88AB-87C3-850C-0BF4168A8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Yo-koepäivän aikataulu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60577F-16CB-4E94-B25D-37F34C837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>
                <a:ea typeface="Geneva"/>
              </a:rPr>
              <a:t>Kokelaiden on oltava koululla klo 8.00. </a:t>
            </a:r>
          </a:p>
          <a:p>
            <a:pPr lvl="1"/>
            <a:r>
              <a:rPr lang="fi-FI" sz="2000">
                <a:ea typeface="Geneva"/>
              </a:rPr>
              <a:t>Koepaikkoina </a:t>
            </a:r>
            <a:br>
              <a:rPr lang="fi-FI" sz="2000">
                <a:ea typeface="Geneva"/>
              </a:rPr>
            </a:br>
            <a:r>
              <a:rPr lang="fi-FI" sz="2000">
                <a:ea typeface="Geneva"/>
              </a:rPr>
              <a:t>Lumitin liikuntasali ja Lyseon juhlasali, kielistudio ja liikuntasali</a:t>
            </a:r>
          </a:p>
          <a:p>
            <a:r>
              <a:rPr lang="fi-FI" sz="2600">
                <a:ea typeface="Geneva"/>
              </a:rPr>
              <a:t>Kokeet alkavat klo 9.00.</a:t>
            </a:r>
            <a:endParaRPr lang="fi-FI" sz="4600"/>
          </a:p>
          <a:p>
            <a:r>
              <a:rPr lang="fi-FI" sz="2400">
                <a:ea typeface="Geneva"/>
              </a:rPr>
              <a:t>Koe kestää 6 tuntia. Osalle kokelaista on kuitenkin myönnetty lisäaikaa 2 tuntia.</a:t>
            </a:r>
            <a:endParaRPr lang="fi-FI" sz="2400">
              <a:ea typeface="Geneva"/>
              <a:cs typeface="Calibri"/>
            </a:endParaRPr>
          </a:p>
          <a:p>
            <a:r>
              <a:rPr lang="fi-FI" sz="2400">
                <a:ea typeface="Geneva"/>
              </a:rPr>
              <a:t>Yo-kokeesta saa poistua aikaisintaan klo 12.00.</a:t>
            </a:r>
            <a:endParaRPr lang="fi-FI" sz="2400">
              <a:ea typeface="Geneva"/>
              <a:cs typeface="Calibri"/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3F84F74-9242-4472-84B5-D6F48F52F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5B74306-057D-82EA-EEEB-F266E7D745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14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62446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868861-E66F-8355-6F02-151EF5A6B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Muita käytännön asioita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A9B532-46E2-6FEB-5B12-10962E36B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387461"/>
            <a:ext cx="8313127" cy="3437935"/>
          </a:xfrm>
        </p:spPr>
        <p:txBody>
          <a:bodyPr>
            <a:normAutofit fontScale="92500" lnSpcReduction="10000"/>
          </a:bodyPr>
          <a:lstStyle/>
          <a:p>
            <a:r>
              <a:rPr lang="fi-FI" sz="2000">
                <a:ea typeface="+mn-lt"/>
                <a:cs typeface="+mn-lt"/>
              </a:rPr>
              <a:t>Kirjoitettavan aineen pakollisten opintojen tulee olla suoritettuina </a:t>
            </a:r>
            <a:br>
              <a:rPr lang="fi-FI" sz="2000">
                <a:ea typeface="+mn-lt"/>
                <a:cs typeface="+mn-lt"/>
              </a:rPr>
            </a:br>
            <a:r>
              <a:rPr lang="fi-FI" sz="2000">
                <a:ea typeface="+mn-lt"/>
                <a:cs typeface="+mn-lt"/>
              </a:rPr>
              <a:t>viimeistään maanantaina 23.2.2026.</a:t>
            </a:r>
            <a:endParaRPr lang="fi-FI" sz="2000">
              <a:ea typeface="Geneva"/>
            </a:endParaRPr>
          </a:p>
          <a:p>
            <a:r>
              <a:rPr lang="fi-FI" sz="2000">
                <a:ea typeface="Geneva"/>
              </a:rPr>
              <a:t>Kokelas tuo mukanaan oman tietokoneen, kirjoitusvälineet, eväät ja </a:t>
            </a:r>
            <a:br>
              <a:rPr lang="fi-FI" sz="2000">
                <a:ea typeface="Geneva"/>
              </a:rPr>
            </a:br>
            <a:r>
              <a:rPr lang="fi-FI" sz="2000" b="1">
                <a:ea typeface="Geneva"/>
              </a:rPr>
              <a:t>kuvallisen henkilötodistuksen</a:t>
            </a:r>
            <a:r>
              <a:rPr lang="fi-FI" sz="2000">
                <a:ea typeface="Geneva"/>
              </a:rPr>
              <a:t>. </a:t>
            </a:r>
            <a:endParaRPr lang="fi-FI"/>
          </a:p>
          <a:p>
            <a:r>
              <a:rPr lang="fi-FI" sz="2000" b="1">
                <a:ea typeface="Geneva"/>
              </a:rPr>
              <a:t>Minkäänlaista paperia ei saa olla mukana.</a:t>
            </a:r>
            <a:r>
              <a:rPr lang="fi-FI" sz="2000">
                <a:ea typeface="Geneva"/>
              </a:rPr>
              <a:t> </a:t>
            </a:r>
            <a:endParaRPr lang="fi-FI" sz="2000">
              <a:ea typeface="Geneva"/>
              <a:cs typeface="Calibri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b="0" i="0" u="none" strike="noStrike">
                <a:effectLst/>
                <a:latin typeface="Calibri"/>
                <a:ea typeface="Geneva"/>
                <a:cs typeface="Calibri"/>
              </a:rPr>
              <a:t>Eväät läpinäkyvissä pakkauksissa siten, että ne on helppo tarkistaa.</a:t>
            </a:r>
            <a:r>
              <a:rPr lang="en-US" sz="2000" b="0" i="0">
                <a:effectLst/>
                <a:latin typeface="Calibri"/>
                <a:ea typeface="Geneva"/>
                <a:cs typeface="Calibri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b="0" i="0" u="none" strike="noStrike">
                <a:effectLst/>
                <a:latin typeface="Calibri"/>
                <a:ea typeface="Geneva"/>
                <a:cs typeface="Calibri"/>
              </a:rPr>
              <a:t>Etiketit juomapulloista tms. pitää ottaa pois tai teipata piiloon.</a:t>
            </a:r>
            <a:endParaRPr lang="en-US" sz="2000" b="0" i="0">
              <a:effectLst/>
              <a:latin typeface="Calibri"/>
              <a:ea typeface="Geneva"/>
              <a:cs typeface="Calibri"/>
            </a:endParaRPr>
          </a:p>
          <a:p>
            <a:r>
              <a:rPr lang="fi-FI" sz="2000">
                <a:ea typeface="Geneva"/>
              </a:rPr>
              <a:t>Lääkkeet ynnä muut pieneen pussiin ja nimi päälle.</a:t>
            </a:r>
            <a:endParaRPr lang="fi-FI" sz="2000">
              <a:ea typeface="Geneva"/>
              <a:cs typeface="Calibri"/>
            </a:endParaRPr>
          </a:p>
          <a:p>
            <a:r>
              <a:rPr lang="fi-FI" sz="2000">
                <a:ea typeface="Geneva"/>
              </a:rPr>
              <a:t>Puhelimet ja kellot jätetään kirjoitussalin ulkopuolelle. Lokeron lukitsemiseen tarvitaan sirullinen kortti.</a:t>
            </a:r>
            <a:endParaRPr lang="fi-FI" sz="2000">
              <a:ea typeface="Geneva"/>
              <a:cs typeface="Calibri"/>
            </a:endParaRPr>
          </a:p>
          <a:p>
            <a:endParaRPr lang="fi-FI" sz="200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04D486D-8923-2371-1FB8-0AD418EA8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8B51CA3-5631-75E3-E7AA-2E8203FCCE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15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82391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7AE9C6-7B2C-5AE6-0934-06DA3CF1A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Muuta tärkeää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FC39E1-A34D-949C-6571-D2ABBB3D4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395511"/>
            <a:ext cx="8313127" cy="3429885"/>
          </a:xfrm>
        </p:spPr>
        <p:txBody>
          <a:bodyPr>
            <a:normAutofit/>
          </a:bodyPr>
          <a:lstStyle/>
          <a:p>
            <a:r>
              <a:rPr lang="fi-FI" sz="1800">
                <a:ea typeface="Geneva"/>
              </a:rPr>
              <a:t>Sairastuminen yo-kirjoitusten aikana:</a:t>
            </a:r>
            <a:r>
              <a:rPr lang="fi-FI" sz="1800" b="1">
                <a:ea typeface="Geneva"/>
              </a:rPr>
              <a:t> </a:t>
            </a:r>
            <a:br>
              <a:rPr lang="fi-FI" sz="1800" b="1">
                <a:ea typeface="Geneva"/>
              </a:rPr>
            </a:br>
            <a:r>
              <a:rPr lang="fi-FI" sz="1800" b="1">
                <a:ea typeface="Geneva"/>
              </a:rPr>
              <a:t>yhteys rehtoriin/apulaisrehtoriin mahdollisimman pian</a:t>
            </a:r>
            <a:r>
              <a:rPr lang="fi-FI" sz="1800">
                <a:ea typeface="Geneva"/>
              </a:rPr>
              <a:t>, lääkärintodistus kansliaan. </a:t>
            </a:r>
          </a:p>
          <a:p>
            <a:r>
              <a:rPr lang="fi-FI" sz="1800">
                <a:ea typeface="Geneva"/>
              </a:rPr>
              <a:t>Erityisen vaikea elämäntilanne: </a:t>
            </a:r>
            <a:br>
              <a:rPr lang="fi-FI" sz="1800">
                <a:ea typeface="Geneva"/>
              </a:rPr>
            </a:br>
            <a:r>
              <a:rPr lang="fi-FI" sz="1800">
                <a:ea typeface="Geneva"/>
              </a:rPr>
              <a:t>kokelas voi pyytää tilanteen ottamista huomioon yo-kokeessa / kokeen arvioinnissa. Yhteys opoon / rehtoriin + tarvittavat todistukset.</a:t>
            </a:r>
            <a:endParaRPr lang="fi-FI" sz="1800">
              <a:ea typeface="Geneva"/>
              <a:cs typeface="Calibri"/>
            </a:endParaRPr>
          </a:p>
          <a:p>
            <a:r>
              <a:rPr lang="fi-FI" sz="1800">
                <a:ea typeface="Geneva"/>
              </a:rPr>
              <a:t>Kevään tulokset tulevat viimeistään </a:t>
            </a:r>
            <a:r>
              <a:rPr lang="fi-FI">
                <a:ea typeface="Geneva"/>
              </a:rPr>
              <a:t>12.5.2026</a:t>
            </a:r>
            <a:r>
              <a:rPr lang="fi-FI" sz="1800">
                <a:ea typeface="Geneva"/>
              </a:rPr>
              <a:t>.</a:t>
            </a:r>
            <a:endParaRPr lang="fi-FI" sz="1800">
              <a:cs typeface="Calibri"/>
            </a:endParaRPr>
          </a:p>
          <a:p>
            <a:r>
              <a:rPr lang="fi-FI" sz="1800">
                <a:ea typeface="Geneva"/>
              </a:rPr>
              <a:t>Oikaisupyynnön voi tehdä kahden viikon kuluessa yo-tulosten saapumisesta (</a:t>
            </a:r>
            <a:r>
              <a:rPr lang="fi-FI">
                <a:ea typeface="Geneva"/>
              </a:rPr>
              <a:t>56</a:t>
            </a:r>
            <a:r>
              <a:rPr lang="fi-FI" sz="1800">
                <a:ea typeface="Geneva"/>
              </a:rPr>
              <a:t> €).</a:t>
            </a:r>
            <a:endParaRPr lang="fi-FI" sz="1800">
              <a:ea typeface="Geneva"/>
              <a:cs typeface="Calibri"/>
            </a:endParaRPr>
          </a:p>
          <a:p>
            <a:r>
              <a:rPr lang="fi-FI" sz="1800">
                <a:ea typeface="Geneva"/>
              </a:rPr>
              <a:t>Lakkiaisjuhlaa vietetään lauantaina </a:t>
            </a:r>
            <a:r>
              <a:rPr lang="fi-FI">
                <a:ea typeface="Geneva"/>
              </a:rPr>
              <a:t>30.5.2026 klo 10, </a:t>
            </a:r>
            <a:br>
              <a:rPr lang="fi-FI">
                <a:ea typeface="Geneva"/>
              </a:rPr>
            </a:br>
            <a:r>
              <a:rPr lang="fi-FI">
                <a:ea typeface="Geneva"/>
              </a:rPr>
              <a:t>lakkiaisharjoitus perjantaina 29.5. klo 16.30.</a:t>
            </a:r>
            <a:endParaRPr lang="fi-FI" sz="1800">
              <a:ea typeface="Geneva"/>
              <a:cs typeface="Calibri"/>
            </a:endParaRPr>
          </a:p>
          <a:p>
            <a:endParaRPr lang="fi-FI">
              <a:ea typeface="Geneva"/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1AA3D8B-54D5-2E2A-1587-35FBC78DE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34939EF-D375-66C5-CC82-245B29BA5A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16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4961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B88170-5EF9-88B7-C238-75DC11FD0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313" y="1901986"/>
            <a:ext cx="3977490" cy="1790700"/>
          </a:xfrm>
        </p:spPr>
        <p:txBody>
          <a:bodyPr anchor="ctr"/>
          <a:lstStyle/>
          <a:p>
            <a:r>
              <a:rPr lang="fi-FI" sz="4800"/>
              <a:t>Haku jatko-opintoihin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A19CFDB-75CD-1989-E9F2-C168E41CD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313" y="3692948"/>
            <a:ext cx="3474682" cy="835134"/>
          </a:xfrm>
        </p:spPr>
        <p:txBody>
          <a:bodyPr/>
          <a:lstStyle/>
          <a:p>
            <a:r>
              <a:rPr lang="fi-FI">
                <a:ea typeface="Geneva"/>
                <a:cs typeface="Calibri"/>
              </a:rPr>
              <a:t>Opinto-ohjaaja Emmi Karvonen</a:t>
            </a:r>
            <a:endParaRPr lang="fi-FI"/>
          </a:p>
          <a:p>
            <a:r>
              <a:rPr lang="fi-FI">
                <a:ea typeface="Geneva"/>
                <a:cs typeface="Calibri"/>
              </a:rPr>
              <a:t>Opinto-ohjaaja Karoliina Nissinen</a:t>
            </a:r>
            <a:endParaRPr lang="fi-FI"/>
          </a:p>
          <a:p>
            <a:endParaRPr lang="fi-FI"/>
          </a:p>
        </p:txBody>
      </p:sp>
      <p:pic>
        <p:nvPicPr>
          <p:cNvPr id="9" name="Kuvan paikkamerkki 8" descr="Kuva, joka sisältää kohteen vaate, tuoli, henkilö, kansa&#10;&#10;Kuvaus luotu automaattisesti">
            <a:extLst>
              <a:ext uri="{FF2B5EF4-FFF2-40B4-BE49-F238E27FC236}">
                <a16:creationId xmlns:a16="http://schemas.microsoft.com/office/drawing/2014/main" id="{5916A31E-5E65-A795-57DC-FB07106F7D5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0390" r="303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44551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176EC-2AE2-AD1B-B756-3D122A0DA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B35712-F31B-DEBB-DB8B-18453077D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84" y="573669"/>
            <a:ext cx="5038786" cy="541216"/>
          </a:xfrm>
        </p:spPr>
        <p:txBody>
          <a:bodyPr/>
          <a:lstStyle/>
          <a:p>
            <a:r>
              <a:rPr lang="fi-FI">
                <a:ea typeface="Geneva"/>
                <a:cs typeface="Calibri"/>
              </a:rPr>
              <a:t>Keväällä 2026 valmistuvat</a:t>
            </a:r>
            <a:endParaRPr lang="fi-FI" b="0">
              <a:ea typeface="Geneva"/>
              <a:cs typeface="Calibri"/>
            </a:endParaRPr>
          </a:p>
          <a:p>
            <a:endParaRPr lang="fi-FI">
              <a:ea typeface="Geneva"/>
              <a:cs typeface="Calibri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1D6027E-6FAE-6F14-0F20-2753C274C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132" y="1287068"/>
            <a:ext cx="4573126" cy="3288784"/>
          </a:xfrm>
        </p:spPr>
        <p:txBody>
          <a:bodyPr>
            <a:normAutofit/>
          </a:bodyPr>
          <a:lstStyle/>
          <a:p>
            <a:r>
              <a:rPr lang="fi-FI" sz="2800">
                <a:ea typeface="Geneva"/>
                <a:cs typeface="Calibri"/>
              </a:rPr>
              <a:t>Lukion oppimäärä suoritettava </a:t>
            </a:r>
            <a:r>
              <a:rPr lang="fi-FI" sz="2800" b="1">
                <a:ea typeface="Geneva"/>
                <a:cs typeface="Calibri"/>
              </a:rPr>
              <a:t>15.4.2026</a:t>
            </a:r>
            <a:r>
              <a:rPr lang="fi-FI" sz="2800">
                <a:ea typeface="Geneva"/>
                <a:cs typeface="Calibri"/>
              </a:rPr>
              <a:t> mennessä</a:t>
            </a:r>
          </a:p>
          <a:p>
            <a:pPr lvl="1">
              <a:buFont typeface="System Font Regular" panose="020B0604020202020204" pitchFamily="34" charset="0"/>
              <a:buChar char="–"/>
            </a:pPr>
            <a:r>
              <a:rPr lang="fi-FI">
                <a:ea typeface="Geneva"/>
                <a:cs typeface="Calibri"/>
              </a:rPr>
              <a:t>Mikäli valmistuvan tiedot (yo + lukion oppimäärä) eivät ole lautakunnassa ajoissa, opiskelija ei ole hakukelpoinen </a:t>
            </a:r>
            <a:r>
              <a:rPr lang="fi-FI" b="1">
                <a:ea typeface="Geneva"/>
                <a:cs typeface="Calibri"/>
              </a:rPr>
              <a:t>korkeakoulujen todistusvalinnassa</a:t>
            </a:r>
            <a:endParaRPr lang="en-US">
              <a:ea typeface="Geneva"/>
              <a:cs typeface="Calibri"/>
            </a:endParaRPr>
          </a:p>
          <a:p>
            <a:endParaRPr lang="fi-FI">
              <a:ea typeface="Geneva"/>
              <a:cs typeface="Calibri"/>
            </a:endParaRPr>
          </a:p>
          <a:p>
            <a:endParaRPr lang="fi-FI" sz="1500">
              <a:ea typeface="Geneva"/>
              <a:cs typeface="Calibri"/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E5921C0-5420-CD3D-429C-7015B2647E1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E0D30F7-600A-4AF6-A8FB-F19151A90ED3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79CA51C-C167-9731-B0DA-8AB11A20F6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0F3A93E7-8440-41A7-A0AF-FA2D1CCF3799}" type="slidenum">
              <a:rPr lang="en-FI" smtClean="0"/>
              <a:pPr>
                <a:defRPr/>
              </a:pPr>
              <a:t>18</a:t>
            </a:fld>
            <a:endParaRPr lang="en-FI"/>
          </a:p>
        </p:txBody>
      </p:sp>
      <p:pic>
        <p:nvPicPr>
          <p:cNvPr id="12" name="Kuvan paikkamerkki 11" descr="Kuva, joka sisältää kohteen henkilö, Ihmisen kasvot, vaate, piha-&#10;&#10;Tekoälyllä luotu sisältö saattaa olla virheellistä.">
            <a:extLst>
              <a:ext uri="{FF2B5EF4-FFF2-40B4-BE49-F238E27FC236}">
                <a16:creationId xmlns:a16="http://schemas.microsoft.com/office/drawing/2014/main" id="{4DF62706-F436-284C-562B-BCCD280664F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961" r="20961"/>
          <a:stretch/>
        </p:blipFill>
        <p:spPr bwMode="auto">
          <a:custGeom>
            <a:avLst/>
            <a:gdLst>
              <a:gd name="connsiteX0" fmla="*/ 1488492 w 3929062"/>
              <a:gd name="connsiteY0" fmla="*/ 0 h 4510087"/>
              <a:gd name="connsiteX1" fmla="*/ 1504107 w 3929062"/>
              <a:gd name="connsiteY1" fmla="*/ 0 h 4510087"/>
              <a:gd name="connsiteX2" fmla="*/ 1629973 w 3929062"/>
              <a:gd name="connsiteY2" fmla="*/ 5563 h 4510087"/>
              <a:gd name="connsiteX3" fmla="*/ 2962798 w 3929062"/>
              <a:gd name="connsiteY3" fmla="*/ 1195286 h 4510087"/>
              <a:gd name="connsiteX4" fmla="*/ 2968569 w 3929062"/>
              <a:gd name="connsiteY4" fmla="*/ 1233099 h 4510087"/>
              <a:gd name="connsiteX5" fmla="*/ 3054676 w 3929062"/>
              <a:gd name="connsiteY5" fmla="*/ 1191618 h 4510087"/>
              <a:gd name="connsiteX6" fmla="*/ 3637547 w 3929062"/>
              <a:gd name="connsiteY6" fmla="*/ 1073942 h 4510087"/>
              <a:gd name="connsiteX7" fmla="*/ 3921016 w 3929062"/>
              <a:gd name="connsiteY7" fmla="*/ 1100736 h 4510087"/>
              <a:gd name="connsiteX8" fmla="*/ 3929062 w 3929062"/>
              <a:gd name="connsiteY8" fmla="*/ 1102672 h 4510087"/>
              <a:gd name="connsiteX9" fmla="*/ 3929062 w 3929062"/>
              <a:gd name="connsiteY9" fmla="*/ 4040093 h 4510087"/>
              <a:gd name="connsiteX10" fmla="*/ 3921016 w 3929062"/>
              <a:gd name="connsiteY10" fmla="*/ 4042028 h 4510087"/>
              <a:gd name="connsiteX11" fmla="*/ 3637547 w 3929062"/>
              <a:gd name="connsiteY11" fmla="*/ 4068822 h 4510087"/>
              <a:gd name="connsiteX12" fmla="*/ 3004767 w 3929062"/>
              <a:gd name="connsiteY12" fmla="*/ 3928948 h 4510087"/>
              <a:gd name="connsiteX13" fmla="*/ 2968503 w 3929062"/>
              <a:gd name="connsiteY13" fmla="*/ 3910098 h 4510087"/>
              <a:gd name="connsiteX14" fmla="*/ 2962798 w 3929062"/>
              <a:gd name="connsiteY14" fmla="*/ 3947478 h 4510087"/>
              <a:gd name="connsiteX15" fmla="*/ 2776431 w 3929062"/>
              <a:gd name="connsiteY15" fmla="*/ 4422169 h 4510087"/>
              <a:gd name="connsiteX16" fmla="*/ 2717808 w 3929062"/>
              <a:gd name="connsiteY16" fmla="*/ 4510087 h 4510087"/>
              <a:gd name="connsiteX17" fmla="*/ 274391 w 3929062"/>
              <a:gd name="connsiteY17" fmla="*/ 4510087 h 4510087"/>
              <a:gd name="connsiteX18" fmla="*/ 254079 w 3929062"/>
              <a:gd name="connsiteY18" fmla="*/ 4482925 h 4510087"/>
              <a:gd name="connsiteX19" fmla="*/ 2707 w 3929062"/>
              <a:gd name="connsiteY19" fmla="*/ 3760906 h 4510087"/>
              <a:gd name="connsiteX20" fmla="*/ 0 w 3929062"/>
              <a:gd name="connsiteY20" fmla="*/ 3689495 h 4510087"/>
              <a:gd name="connsiteX21" fmla="*/ 0 w 3929062"/>
              <a:gd name="connsiteY21" fmla="*/ 3612817 h 4510087"/>
              <a:gd name="connsiteX22" fmla="*/ 6071 w 3929062"/>
              <a:gd name="connsiteY22" fmla="*/ 3492587 h 4510087"/>
              <a:gd name="connsiteX23" fmla="*/ 436930 w 3929062"/>
              <a:gd name="connsiteY23" fmla="*/ 2586842 h 4510087"/>
              <a:gd name="connsiteX24" fmla="*/ 453940 w 3929062"/>
              <a:gd name="connsiteY24" fmla="*/ 2571382 h 4510087"/>
              <a:gd name="connsiteX25" fmla="*/ 436930 w 3929062"/>
              <a:gd name="connsiteY25" fmla="*/ 2555923 h 4510087"/>
              <a:gd name="connsiteX26" fmla="*/ 6071 w 3929062"/>
              <a:gd name="connsiteY26" fmla="*/ 1650178 h 4510087"/>
              <a:gd name="connsiteX27" fmla="*/ 0 w 3929062"/>
              <a:gd name="connsiteY27" fmla="*/ 1529948 h 4510087"/>
              <a:gd name="connsiteX28" fmla="*/ 0 w 3929062"/>
              <a:gd name="connsiteY28" fmla="*/ 1464198 h 4510087"/>
              <a:gd name="connsiteX29" fmla="*/ 6071 w 3929062"/>
              <a:gd name="connsiteY29" fmla="*/ 1343968 h 4510087"/>
              <a:gd name="connsiteX30" fmla="*/ 1342676 w 3929062"/>
              <a:gd name="connsiteY30" fmla="*/ 7363 h 451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29062" h="4510087">
                <a:moveTo>
                  <a:pt x="1488492" y="0"/>
                </a:moveTo>
                <a:lnTo>
                  <a:pt x="1504107" y="0"/>
                </a:lnTo>
                <a:lnTo>
                  <a:pt x="1629973" y="5563"/>
                </a:lnTo>
                <a:cubicBezTo>
                  <a:pt x="2293074" y="64454"/>
                  <a:pt x="2831894" y="555576"/>
                  <a:pt x="2962798" y="1195286"/>
                </a:cubicBezTo>
                <a:lnTo>
                  <a:pt x="2968569" y="1233099"/>
                </a:lnTo>
                <a:lnTo>
                  <a:pt x="3054676" y="1191618"/>
                </a:lnTo>
                <a:cubicBezTo>
                  <a:pt x="3233827" y="1115844"/>
                  <a:pt x="3430794" y="1073942"/>
                  <a:pt x="3637547" y="1073942"/>
                </a:cubicBezTo>
                <a:cubicBezTo>
                  <a:pt x="3734463" y="1073942"/>
                  <a:pt x="3829228" y="1083149"/>
                  <a:pt x="3921016" y="1100736"/>
                </a:cubicBezTo>
                <a:lnTo>
                  <a:pt x="3929062" y="1102672"/>
                </a:lnTo>
                <a:lnTo>
                  <a:pt x="3929062" y="4040093"/>
                </a:lnTo>
                <a:lnTo>
                  <a:pt x="3921016" y="4042028"/>
                </a:lnTo>
                <a:cubicBezTo>
                  <a:pt x="3829228" y="4059615"/>
                  <a:pt x="3734463" y="4068822"/>
                  <a:pt x="3637547" y="4068822"/>
                </a:cubicBezTo>
                <a:cubicBezTo>
                  <a:pt x="3411411" y="4068822"/>
                  <a:pt x="3196983" y="4018696"/>
                  <a:pt x="3004767" y="3928948"/>
                </a:cubicBezTo>
                <a:lnTo>
                  <a:pt x="2968503" y="3910098"/>
                </a:lnTo>
                <a:lnTo>
                  <a:pt x="2962798" y="3947478"/>
                </a:lnTo>
                <a:cubicBezTo>
                  <a:pt x="2927890" y="4118068"/>
                  <a:pt x="2863975" y="4278091"/>
                  <a:pt x="2776431" y="4422169"/>
                </a:cubicBezTo>
                <a:lnTo>
                  <a:pt x="2717808" y="4510087"/>
                </a:lnTo>
                <a:lnTo>
                  <a:pt x="274391" y="4510087"/>
                </a:lnTo>
                <a:lnTo>
                  <a:pt x="254079" y="4482925"/>
                </a:lnTo>
                <a:cubicBezTo>
                  <a:pt x="112802" y="4273806"/>
                  <a:pt x="22960" y="4027082"/>
                  <a:pt x="2707" y="3760906"/>
                </a:cubicBezTo>
                <a:lnTo>
                  <a:pt x="0" y="3689495"/>
                </a:lnTo>
                <a:lnTo>
                  <a:pt x="0" y="3612817"/>
                </a:lnTo>
                <a:lnTo>
                  <a:pt x="6071" y="3492587"/>
                </a:lnTo>
                <a:cubicBezTo>
                  <a:pt x="41857" y="3140210"/>
                  <a:pt x="199820" y="2823952"/>
                  <a:pt x="436930" y="2586842"/>
                </a:cubicBezTo>
                <a:lnTo>
                  <a:pt x="453940" y="2571382"/>
                </a:lnTo>
                <a:lnTo>
                  <a:pt x="436930" y="2555923"/>
                </a:lnTo>
                <a:cubicBezTo>
                  <a:pt x="199820" y="2318812"/>
                  <a:pt x="41857" y="2002555"/>
                  <a:pt x="6071" y="1650178"/>
                </a:cubicBezTo>
                <a:lnTo>
                  <a:pt x="0" y="1529948"/>
                </a:lnTo>
                <a:lnTo>
                  <a:pt x="0" y="1464198"/>
                </a:lnTo>
                <a:lnTo>
                  <a:pt x="6071" y="1343968"/>
                </a:lnTo>
                <a:cubicBezTo>
                  <a:pt x="77643" y="639214"/>
                  <a:pt x="637922" y="78935"/>
                  <a:pt x="1342676" y="7363"/>
                </a:cubicBezTo>
                <a:close/>
              </a:path>
            </a:pathLst>
          </a:custGeom>
          <a:solidFill>
            <a:srgbClr val="CEFF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9902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B1C9E0-BCD9-9917-93AA-5367D8262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36" y="412466"/>
            <a:ext cx="8313127" cy="866851"/>
          </a:xfrm>
        </p:spPr>
        <p:txBody>
          <a:bodyPr wrap="square" anchor="t">
            <a:normAutofit/>
          </a:bodyPr>
          <a:lstStyle/>
          <a:p>
            <a:r>
              <a:rPr lang="fi-FI"/>
              <a:t>Korkea-asteen hakuajat keväällä 2026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F1ACC9E-6E48-E488-D208-130899399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180000"/>
            <a:ext cx="8358484" cy="3645396"/>
          </a:xfrm>
        </p:spPr>
        <p:txBody>
          <a:bodyPr wrap="square" anchor="t">
            <a:normAutofit fontScale="92500" lnSpcReduction="10000"/>
          </a:bodyPr>
          <a:lstStyle/>
          <a:p>
            <a:r>
              <a:rPr lang="fi-FI" sz="2000"/>
              <a:t>Korkea-asteen </a:t>
            </a:r>
            <a:r>
              <a:rPr lang="fi-FI" sz="2000" b="1"/>
              <a:t>ensimmäinen haku </a:t>
            </a:r>
            <a:r>
              <a:rPr lang="fi-FI" sz="2000">
                <a:solidFill>
                  <a:srgbClr val="000000"/>
                </a:solidFill>
                <a:latin typeface="Corbel"/>
                <a:ea typeface="Open Sans"/>
                <a:cs typeface="Open Sans"/>
              </a:rPr>
              <a:t>7.1.2026 klo 8.00 – 21.1.2026 klo 15.00</a:t>
            </a:r>
            <a:endParaRPr lang="en-US" sz="600"/>
          </a:p>
          <a:p>
            <a:pPr lvl="2" indent="-91440"/>
            <a:r>
              <a:rPr lang="en-US" sz="1800" err="1"/>
              <a:t>Englanninkieliset</a:t>
            </a:r>
            <a:r>
              <a:rPr lang="en-US" sz="1800"/>
              <a:t> </a:t>
            </a:r>
            <a:r>
              <a:rPr lang="en-US" sz="1800" err="1"/>
              <a:t>koulutukset</a:t>
            </a:r>
            <a:r>
              <a:rPr lang="en-US" sz="1800"/>
              <a:t>, </a:t>
            </a:r>
            <a:r>
              <a:rPr lang="en-US" sz="1800" err="1"/>
              <a:t>Taideyliopisto</a:t>
            </a:r>
            <a:r>
              <a:rPr lang="en-US" sz="1800"/>
              <a:t> </a:t>
            </a:r>
            <a:r>
              <a:rPr lang="en-US" sz="1800">
                <a:ea typeface="+mn-lt"/>
                <a:cs typeface="+mn-lt"/>
              </a:rPr>
              <a:t>ja </a:t>
            </a:r>
            <a:r>
              <a:rPr lang="en-US" sz="1800" err="1">
                <a:ea typeface="+mn-lt"/>
                <a:cs typeface="+mn-lt"/>
              </a:rPr>
              <a:t>Tampereen</a:t>
            </a:r>
            <a:r>
              <a:rPr lang="en-US" sz="1800">
                <a:ea typeface="+mn-lt"/>
                <a:cs typeface="+mn-lt"/>
              </a:rPr>
              <a:t> </a:t>
            </a:r>
            <a:r>
              <a:rPr lang="en-US" sz="1800" err="1">
                <a:ea typeface="+mn-lt"/>
                <a:cs typeface="+mn-lt"/>
              </a:rPr>
              <a:t>yliopiston</a:t>
            </a:r>
            <a:r>
              <a:rPr lang="en-US" sz="1800">
                <a:ea typeface="+mn-lt"/>
                <a:cs typeface="+mn-lt"/>
              </a:rPr>
              <a:t> </a:t>
            </a:r>
            <a:r>
              <a:rPr lang="en-US" sz="1800" err="1">
                <a:ea typeface="+mn-lt"/>
                <a:cs typeface="+mn-lt"/>
              </a:rPr>
              <a:t>teatteritaiteen</a:t>
            </a:r>
            <a:r>
              <a:rPr lang="en-US" sz="1800">
                <a:ea typeface="+mn-lt"/>
                <a:cs typeface="+mn-lt"/>
              </a:rPr>
              <a:t> </a:t>
            </a:r>
            <a:r>
              <a:rPr lang="en-US" sz="1800" err="1">
                <a:ea typeface="+mn-lt"/>
                <a:cs typeface="+mn-lt"/>
              </a:rPr>
              <a:t>koulutus</a:t>
            </a:r>
            <a:endParaRPr lang="en-US" sz="1800">
              <a:ea typeface="+mn-lt"/>
              <a:cs typeface="+mn-lt"/>
            </a:endParaRPr>
          </a:p>
          <a:p>
            <a:pPr lvl="2" indent="-91440">
              <a:buFont typeface="Arial" panose="020B0604020202020204" pitchFamily="34" charset="0"/>
              <a:buChar char="•"/>
            </a:pPr>
            <a:r>
              <a:rPr lang="en-US" sz="1800">
                <a:ea typeface="+mn-lt"/>
                <a:cs typeface="+mn-lt"/>
              </a:rPr>
              <a:t>Voi</a:t>
            </a:r>
            <a:r>
              <a:rPr lang="en-US" sz="1800"/>
              <a:t> hakea </a:t>
            </a:r>
            <a:r>
              <a:rPr lang="en-US" sz="1800" err="1"/>
              <a:t>kuuteen</a:t>
            </a:r>
            <a:r>
              <a:rPr lang="en-US" sz="1800"/>
              <a:t> </a:t>
            </a:r>
            <a:r>
              <a:rPr lang="en-US" sz="1800" err="1"/>
              <a:t>yliopistoon</a:t>
            </a:r>
            <a:r>
              <a:rPr lang="en-US" sz="1800"/>
              <a:t>/AMK-</a:t>
            </a:r>
            <a:r>
              <a:rPr lang="en-US" sz="1800" err="1"/>
              <a:t>koulutukseen</a:t>
            </a:r>
            <a:endParaRPr lang="en-US" sz="1800"/>
          </a:p>
          <a:p>
            <a:r>
              <a:rPr lang="fi-FI" sz="2000"/>
              <a:t>Korkea-asteen </a:t>
            </a:r>
            <a:r>
              <a:rPr lang="fi-FI" sz="2000" b="1"/>
              <a:t>toinen haku</a:t>
            </a:r>
            <a:r>
              <a:rPr lang="fi-FI" sz="2000"/>
              <a:t> </a:t>
            </a:r>
            <a:r>
              <a:rPr lang="fi-FI" sz="2000">
                <a:ea typeface="+mn-lt"/>
                <a:cs typeface="+mn-lt"/>
              </a:rPr>
              <a:t>10.3.2026 klo 8.00 – 24.3.2026 klo 15.00.</a:t>
            </a:r>
          </a:p>
          <a:p>
            <a:pPr lvl="2" indent="-9144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800"/>
              <a:t>Voi hakea yhteensä kuuteen yliopisto/AMK-koulutukseen</a:t>
            </a:r>
          </a:p>
          <a:p>
            <a:pPr lvl="2" indent="-9144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1800"/>
              <a:t>Mieluisuusjärjestys!</a:t>
            </a:r>
            <a:endParaRPr lang="en-US" sz="1800"/>
          </a:p>
          <a:p>
            <a:r>
              <a:rPr lang="en-US" sz="2000" err="1"/>
              <a:t>Todistusvalinnan</a:t>
            </a:r>
            <a:r>
              <a:rPr lang="en-US" sz="2000"/>
              <a:t> </a:t>
            </a:r>
            <a:r>
              <a:rPr lang="en-US" sz="2000" err="1"/>
              <a:t>tulokset</a:t>
            </a:r>
            <a:r>
              <a:rPr lang="en-US" sz="2000"/>
              <a:t> </a:t>
            </a:r>
            <a:r>
              <a:rPr lang="en-US" sz="2000" err="1"/>
              <a:t>tulevat</a:t>
            </a:r>
            <a:r>
              <a:rPr lang="en-US" sz="2000"/>
              <a:t> 25.5. </a:t>
            </a:r>
            <a:r>
              <a:rPr lang="en-US" sz="2000" err="1"/>
              <a:t>mennessä</a:t>
            </a:r>
            <a:r>
              <a:rPr lang="en-US" sz="2000"/>
              <a:t>, </a:t>
            </a:r>
            <a:r>
              <a:rPr lang="en-US" sz="2000" err="1"/>
              <a:t>kaikki</a:t>
            </a:r>
            <a:r>
              <a:rPr lang="en-US" sz="2000"/>
              <a:t> </a:t>
            </a:r>
            <a:r>
              <a:rPr lang="en-US" sz="2000" err="1"/>
              <a:t>valinnat</a:t>
            </a:r>
            <a:r>
              <a:rPr lang="en-US" sz="2000"/>
              <a:t> </a:t>
            </a:r>
            <a:r>
              <a:rPr lang="en-US" sz="2000" err="1"/>
              <a:t>tiedossa</a:t>
            </a:r>
            <a:r>
              <a:rPr lang="en-US" sz="2000"/>
              <a:t> 2.7. </a:t>
            </a:r>
            <a:r>
              <a:rPr lang="en-US" sz="2000" err="1"/>
              <a:t>mennessä</a:t>
            </a:r>
            <a:r>
              <a:rPr lang="en-US" sz="2000"/>
              <a:t>. </a:t>
            </a:r>
          </a:p>
          <a:p>
            <a:r>
              <a:rPr lang="en-US" sz="2000"/>
              <a:t>Hakija </a:t>
            </a:r>
            <a:r>
              <a:rPr lang="en-US" sz="2000" err="1"/>
              <a:t>voi</a:t>
            </a:r>
            <a:r>
              <a:rPr lang="en-US" sz="2000"/>
              <a:t> </a:t>
            </a:r>
            <a:r>
              <a:rPr lang="en-US" sz="2000" err="1"/>
              <a:t>ottaa</a:t>
            </a:r>
            <a:r>
              <a:rPr lang="en-US" sz="2000"/>
              <a:t> </a:t>
            </a:r>
            <a:r>
              <a:rPr lang="en-US" sz="2000" err="1"/>
              <a:t>vastaan</a:t>
            </a:r>
            <a:r>
              <a:rPr lang="en-US" sz="2000"/>
              <a:t> </a:t>
            </a:r>
            <a:r>
              <a:rPr lang="en-US" sz="2000" b="1" err="1"/>
              <a:t>yhden</a:t>
            </a:r>
            <a:r>
              <a:rPr lang="en-US" sz="2000" b="1"/>
              <a:t> </a:t>
            </a:r>
            <a:r>
              <a:rPr lang="en-US" sz="2000" b="1" err="1"/>
              <a:t>opiskelupaikan</a:t>
            </a:r>
            <a:r>
              <a:rPr lang="en-US" sz="2000" b="1"/>
              <a:t> </a:t>
            </a:r>
            <a:r>
              <a:rPr lang="en-US" sz="2000" err="1"/>
              <a:t>syksyllä</a:t>
            </a:r>
            <a:r>
              <a:rPr lang="en-US" sz="2000"/>
              <a:t> 2026 </a:t>
            </a:r>
            <a:r>
              <a:rPr lang="en-US" sz="2000" err="1"/>
              <a:t>alkavasta</a:t>
            </a:r>
            <a:r>
              <a:rPr lang="en-US" sz="2000"/>
              <a:t> </a:t>
            </a:r>
            <a:r>
              <a:rPr lang="en-US" sz="2000" err="1"/>
              <a:t>koulutuksesta</a:t>
            </a:r>
            <a:r>
              <a:rPr lang="en-US" sz="2000"/>
              <a:t>!</a:t>
            </a:r>
            <a:endParaRPr lang="en-US"/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BDF5BB-06F9-CEF4-6844-5F17AA442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32C0E8-5D39-479D-A6BC-57F37751B110}" type="datetime1">
              <a:rPr lang="fi-FI" smtClean="0"/>
              <a:pPr>
                <a:spcAft>
                  <a:spcPts val="600"/>
                </a:spcAft>
                <a:defRPr/>
              </a:pPr>
              <a:t>11.12.2025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DE8510B-2088-79E4-484C-CED5BCC67E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C86B5D-05A7-4890-B703-51CFEA938082}" type="slidenum">
              <a:rPr lang="en-FI" smtClean="0"/>
              <a:pPr>
                <a:spcAft>
                  <a:spcPts val="600"/>
                </a:spcAft>
                <a:defRPr/>
              </a:pPr>
              <a:t>19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28176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EF21A8F8-7FBC-F7B5-CB3E-F5155D0C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Illan kulku</a:t>
            </a:r>
          </a:p>
        </p:txBody>
      </p:sp>
      <p:pic>
        <p:nvPicPr>
          <p:cNvPr id="10" name="Kuvan paikkamerkki 9" descr="Kuva, joka sisältää kohteen urheilu, henkilö, tanssija, Koreografia&#10;&#10;Kuvaus luotu automaattisesti">
            <a:extLst>
              <a:ext uri="{FF2B5EF4-FFF2-40B4-BE49-F238E27FC236}">
                <a16:creationId xmlns:a16="http://schemas.microsoft.com/office/drawing/2014/main" id="{B6C1BFE0-C043-EF9B-E493-AE47065FC4A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8342" r="18342"/>
          <a:stretch>
            <a:fillRect/>
          </a:stretch>
        </p:blipFill>
        <p:spPr/>
      </p:pic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DE25A786-7904-4537-8AB4-59A379665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9080" y="1286506"/>
            <a:ext cx="4280130" cy="3534685"/>
          </a:xfrm>
        </p:spPr>
        <p:txBody>
          <a:bodyPr>
            <a:normAutofit fontScale="62500" lnSpcReduction="20000"/>
          </a:bodyPr>
          <a:lstStyle/>
          <a:p>
            <a:r>
              <a:rPr lang="fi-FI" sz="2800">
                <a:ea typeface="Geneva"/>
                <a:cs typeface="Calibri"/>
              </a:rPr>
              <a:t>Yleiset asiat</a:t>
            </a:r>
          </a:p>
          <a:p>
            <a:pPr lvl="1"/>
            <a:r>
              <a:rPr lang="fi-FI" sz="2400">
                <a:ea typeface="Geneva"/>
                <a:cs typeface="Calibri"/>
              </a:rPr>
              <a:t>Lumitin virka-apulaisrehtori Inka Kokkonen</a:t>
            </a:r>
            <a:endParaRPr lang="fi-FI" sz="2400">
              <a:cs typeface="Calibri"/>
            </a:endParaRPr>
          </a:p>
          <a:p>
            <a:pPr>
              <a:buFont typeface="Arial"/>
              <a:buChar char="•"/>
            </a:pPr>
            <a:r>
              <a:rPr lang="fi-FI" sz="2900">
                <a:ea typeface="Geneva"/>
                <a:cs typeface="Calibri"/>
              </a:rPr>
              <a:t>Ylioppilastutkinto</a:t>
            </a:r>
            <a:endParaRPr lang="en-US" sz="2900">
              <a:ea typeface="Geneva"/>
              <a:cs typeface="Calibri"/>
            </a:endParaRPr>
          </a:p>
          <a:p>
            <a:pPr lvl="1"/>
            <a:r>
              <a:rPr lang="fi-FI" sz="2400">
                <a:ea typeface="Geneva"/>
                <a:cs typeface="Calibri"/>
              </a:rPr>
              <a:t>Apulaisrehtori Mari </a:t>
            </a:r>
            <a:r>
              <a:rPr lang="fi-FI" sz="2400" err="1">
                <a:ea typeface="Geneva"/>
                <a:cs typeface="Calibri"/>
              </a:rPr>
              <a:t>Hahtala</a:t>
            </a:r>
            <a:r>
              <a:rPr lang="fi-FI" sz="2400">
                <a:ea typeface="Geneva"/>
                <a:cs typeface="Calibri"/>
              </a:rPr>
              <a:t>-Pirskanen</a:t>
            </a:r>
            <a:endParaRPr lang="fi-FI"/>
          </a:p>
          <a:p>
            <a:r>
              <a:rPr lang="fi-FI" sz="2800">
                <a:ea typeface="Geneva"/>
                <a:cs typeface="Calibri"/>
              </a:rPr>
              <a:t>Haku jatko-opintoihin</a:t>
            </a:r>
          </a:p>
          <a:p>
            <a:pPr lvl="1"/>
            <a:r>
              <a:rPr lang="fi-FI" sz="2400">
                <a:ea typeface="Geneva"/>
                <a:cs typeface="Calibri"/>
              </a:rPr>
              <a:t>Opinto-ohjaajat Karoliina Nissinen ja </a:t>
            </a:r>
            <a:br>
              <a:rPr lang="fi-FI" sz="2400">
                <a:ea typeface="Geneva"/>
                <a:cs typeface="Calibri"/>
              </a:rPr>
            </a:br>
            <a:r>
              <a:rPr lang="fi-FI" sz="2400">
                <a:ea typeface="Geneva"/>
                <a:cs typeface="Calibri"/>
              </a:rPr>
              <a:t>Emmi Karvonen</a:t>
            </a:r>
          </a:p>
          <a:p>
            <a:r>
              <a:rPr lang="fi-FI" sz="2800">
                <a:ea typeface="Geneva"/>
                <a:cs typeface="Calibri"/>
              </a:rPr>
              <a:t>Ryhmien kuulumiset: </a:t>
            </a:r>
          </a:p>
          <a:p>
            <a:pPr lvl="1"/>
            <a:r>
              <a:rPr lang="fi-FI" sz="2400">
                <a:ea typeface="Geneva"/>
                <a:cs typeface="Calibri"/>
              </a:rPr>
              <a:t>Kaisa Björkbacka, Sannamaria Kuula, Mari </a:t>
            </a:r>
            <a:r>
              <a:rPr lang="fi-FI" sz="2400" err="1">
                <a:ea typeface="Geneva"/>
                <a:cs typeface="Calibri"/>
              </a:rPr>
              <a:t>Hahtala</a:t>
            </a:r>
            <a:r>
              <a:rPr lang="fi-FI" sz="2400">
                <a:ea typeface="Geneva"/>
                <a:cs typeface="Calibri"/>
              </a:rPr>
              <a:t>-Pirskanen,  </a:t>
            </a:r>
            <a:r>
              <a:rPr lang="fi-FI" sz="2400" err="1">
                <a:ea typeface="Geneva"/>
                <a:cs typeface="Calibri"/>
              </a:rPr>
              <a:t>Jenita</a:t>
            </a:r>
            <a:r>
              <a:rPr lang="fi-FI" sz="2400">
                <a:ea typeface="Geneva"/>
                <a:cs typeface="Calibri"/>
              </a:rPr>
              <a:t> Konttinen, Cecilia </a:t>
            </a:r>
            <a:r>
              <a:rPr lang="fi-FI" sz="2400" err="1">
                <a:ea typeface="Geneva"/>
                <a:cs typeface="Calibri"/>
              </a:rPr>
              <a:t>Björklind</a:t>
            </a:r>
            <a:r>
              <a:rPr lang="fi-FI" sz="2400">
                <a:ea typeface="Geneva"/>
                <a:cs typeface="Calibri"/>
              </a:rPr>
              <a:t>, Niko Noponen, Mikko Heino, Anna-Inari </a:t>
            </a:r>
            <a:r>
              <a:rPr lang="fi-FI" sz="2400" err="1">
                <a:ea typeface="Geneva"/>
                <a:cs typeface="Calibri"/>
              </a:rPr>
              <a:t>Savastola</a:t>
            </a:r>
            <a:r>
              <a:rPr lang="fi-FI" sz="2400">
                <a:ea typeface="Geneva"/>
                <a:cs typeface="Calibri"/>
              </a:rPr>
              <a:t>, Eerika Häkkinen ja Riitta Renvall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44E6159-ECF2-D498-7C3F-90FF97ED1E2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BAE6F401-8C23-4AD3-94D9-ECD1B46D1969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404F941-4833-11A0-C444-FB58E937F5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1CEFACB-7DA3-4681-A2B7-96892D925249}" type="slidenum">
              <a:rPr lang="en-FI" smtClean="0"/>
              <a:pPr>
                <a:defRPr/>
              </a:pPr>
              <a:t>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80398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AB301-8A9D-549E-3CBB-2FE966BAB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Hakeminen korkeakouluihin: yleistä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5BE88B-6362-A3B9-C622-89026E457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416" y="1287664"/>
            <a:ext cx="8371245" cy="3350075"/>
          </a:xfrm>
        </p:spPr>
        <p:txBody>
          <a:bodyPr/>
          <a:lstStyle/>
          <a:p>
            <a:r>
              <a:rPr lang="fi-FI" sz="1900"/>
              <a:t>Korkeakouluissa on käytössä </a:t>
            </a:r>
            <a:r>
              <a:rPr lang="fi-FI" sz="1900" b="1"/>
              <a:t>todistusvalinta</a:t>
            </a:r>
            <a:r>
              <a:rPr lang="fi-FI" sz="1900"/>
              <a:t> ja </a:t>
            </a:r>
            <a:r>
              <a:rPr lang="fi-FI" sz="1900" b="1"/>
              <a:t>valintakoevalinta</a:t>
            </a:r>
            <a:r>
              <a:rPr lang="fi-FI" sz="1900"/>
              <a:t>.</a:t>
            </a:r>
            <a:endParaRPr lang="en-US" sz="1900"/>
          </a:p>
          <a:p>
            <a:r>
              <a:rPr lang="fi-FI" sz="1900"/>
              <a:t>Todistusvalinnassa pisteet tulevat </a:t>
            </a:r>
            <a:r>
              <a:rPr lang="fi-FI" sz="1900" b="1"/>
              <a:t>YO-arvosanojen</a:t>
            </a:r>
            <a:r>
              <a:rPr lang="fi-FI" sz="1900"/>
              <a:t> perusteella.</a:t>
            </a:r>
            <a:endParaRPr lang="en-US" sz="1900"/>
          </a:p>
          <a:p>
            <a:r>
              <a:rPr lang="fi-FI" sz="1900"/>
              <a:t>Valintakokeet:</a:t>
            </a:r>
          </a:p>
          <a:p>
            <a:pPr lvl="1"/>
            <a:r>
              <a:rPr lang="fi-FI"/>
              <a:t>Ammattikorkeakouluissa sama AMK- valintakoe kaikille aloille </a:t>
            </a:r>
          </a:p>
          <a:p>
            <a:pPr lvl="1"/>
            <a:r>
              <a:rPr lang="fi-FI"/>
              <a:t>Yliopistoissa 9 eri valintakoetta (valintakokeet A-I). </a:t>
            </a:r>
          </a:p>
          <a:p>
            <a:r>
              <a:rPr lang="fi-FI" sz="1900"/>
              <a:t>Poikkeuksia</a:t>
            </a:r>
          </a:p>
          <a:p>
            <a:pPr lvl="1"/>
            <a:r>
              <a:rPr lang="fi-FI"/>
              <a:t>Yliopistojen taidealojen koulutukset (ei todistusvalintaa)</a:t>
            </a:r>
          </a:p>
          <a:p>
            <a:pPr lvl="1"/>
            <a:r>
              <a:rPr lang="fi-FI"/>
              <a:t>AMK:n kulttuurialan koulutukset  (ei todistusvalintaa)</a:t>
            </a:r>
          </a:p>
          <a:p>
            <a:pPr lvl="1"/>
            <a:r>
              <a:rPr lang="fi-FI"/>
              <a:t>Opettajakoulutuksissa ja arkkitehtikoulutuksessa soveltuvuuskokeet.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6FCA82D-9F07-495F-69FC-2047B260D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0D30F7-600A-4AF6-A8FB-F19151A90ED3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990DDF7-7774-AF6A-D403-E2DD8439E9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3A93E7-8440-41A7-A0AF-FA2D1CCF3799}" type="slidenum">
              <a:rPr lang="en-FI"/>
              <a:pPr>
                <a:defRPr/>
              </a:pPr>
              <a:t>20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49891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7EF7AD-596D-4938-9B31-05BD15B6D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Mitä jos nuori ei saa opiskelupaikkaa?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0E57DE-2DDB-7231-E42E-4C12749C9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282460"/>
            <a:ext cx="8372835" cy="3244392"/>
          </a:xfrm>
        </p:spPr>
        <p:txBody>
          <a:bodyPr/>
          <a:lstStyle/>
          <a:p>
            <a:r>
              <a:rPr lang="fi-FI"/>
              <a:t>Myös syksyllä on korkeakoulujen haku; syksyllä haussa pääasiassa AMK:n koulutuksia.</a:t>
            </a:r>
          </a:p>
          <a:p>
            <a:r>
              <a:rPr lang="fi-FI"/>
              <a:t>Kannattaa muistaa avoimet korkeakouluopinnot!</a:t>
            </a:r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fi-FI" sz="1400"/>
              <a:t>AMK:ssa polkuopinnot, yliopistossa avoimen väylä. </a:t>
            </a:r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fi-FI" sz="1400"/>
              <a:t>Kuopion lukioista valmistuneet saavat opiskella maksutta UEF avoimessa yliopistossa puoli vuotta valmistumisesta (oman opon tulee ilmoittaa opintoihin).</a:t>
            </a:r>
          </a:p>
          <a:p>
            <a:r>
              <a:rPr lang="fi-FI"/>
              <a:t>Jos nuorella ei ole opiskelupaikkaa eikä työpaikkaa, voi olla oikeutettu työttömyystukeen </a:t>
            </a:r>
            <a:r>
              <a:rPr lang="fi-FI" sz="1400"/>
              <a:t>(HUOM: Hakuvelvoite!).</a:t>
            </a:r>
          </a:p>
          <a:p>
            <a:r>
              <a:rPr lang="fi-FI"/>
              <a:t>Mistä saa apua? </a:t>
            </a:r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fi-FI" sz="1400"/>
              <a:t>Oikeus saada ohjausta oman lukion opolta vuosi valmistumisen jälkeen.</a:t>
            </a:r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fi-FI" sz="1400"/>
              <a:t>Kuopiossa toimii nuorille suunnattu Ohjaamo, josta alle 30-vuotiaat nuoret saavat tukea työnhakuun ja opiskelupohdintoihin ja kaikenlaisiin haasteisiin. </a:t>
            </a:r>
          </a:p>
          <a:p>
            <a:endParaRPr lang="fi-FI"/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11DD2-2D30-C0FD-795D-921707A5A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2C0E8-5D39-479D-A6BC-57F37751B110}" type="datetime1">
              <a:rPr lang="fi-FI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E765B12-9655-1150-93F6-5F541BDAA9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C86B5D-05A7-4890-B703-51CFEA938082}" type="slidenum">
              <a:rPr lang="en-FI"/>
              <a:pPr>
                <a:defRPr/>
              </a:pPr>
              <a:t>21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44183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148F575A-B20E-E44F-2303-0375CD07C6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Ryhmän-ohjaajien terveiset</a:t>
            </a:r>
          </a:p>
        </p:txBody>
      </p:sp>
      <p:sp>
        <p:nvSpPr>
          <p:cNvPr id="14" name="Alaotsikko 13">
            <a:extLst>
              <a:ext uri="{FF2B5EF4-FFF2-40B4-BE49-F238E27FC236}">
                <a16:creationId xmlns:a16="http://schemas.microsoft.com/office/drawing/2014/main" id="{1976B272-1715-A261-E0BA-8AAA4C04D3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758FCDE-3D72-9D77-1C28-11AA08F03D1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512175" y="0"/>
            <a:ext cx="631825" cy="246063"/>
          </a:xfrm>
        </p:spPr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82C4287-204A-4182-D14F-FAE5DB4A8E0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96338" y="0"/>
            <a:ext cx="347662" cy="249238"/>
          </a:xfrm>
        </p:spPr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22</a:t>
            </a:fld>
            <a:endParaRPr lang="en-FI"/>
          </a:p>
        </p:txBody>
      </p:sp>
      <p:pic>
        <p:nvPicPr>
          <p:cNvPr id="17" name="Kuvan paikkamerkki 16" descr="Kuva, joka sisältää kohteen ikkuna, sisä-, puu, sisustussuunnittelu&#10;&#10;Kuvaus luotu automaattisesti">
            <a:extLst>
              <a:ext uri="{FF2B5EF4-FFF2-40B4-BE49-F238E27FC236}">
                <a16:creationId xmlns:a16="http://schemas.microsoft.com/office/drawing/2014/main" id="{DA985FEA-3038-6693-E4E5-E589E421DDA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8751" r="18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1293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F576F44-12C7-8470-C1A0-3C8F7A900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E8F5B3-268F-4F41-9E57-7813E9AC1915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CBABC26F-FF9C-DB40-5A54-F3527CE5C4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3DC092-64FD-425A-BFAF-344846BB863F}" type="slidenum">
              <a:rPr lang="en-FI" smtClean="0"/>
              <a:pPr>
                <a:defRPr/>
              </a:pPr>
              <a:t>23</a:t>
            </a:fld>
            <a:endParaRPr lang="en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F2D03DC-F765-4801-4196-4BAC2A52D323}"/>
              </a:ext>
            </a:extLst>
          </p:cNvPr>
          <p:cNvSpPr txBox="1"/>
          <p:nvPr/>
        </p:nvSpPr>
        <p:spPr>
          <a:xfrm>
            <a:off x="244930" y="498020"/>
            <a:ext cx="8545058" cy="4364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400" b="1">
                <a:solidFill>
                  <a:srgbClr val="0070C0"/>
                </a:solidFill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Miltä abivuosi tuntuu?</a:t>
            </a:r>
            <a:endParaRPr lang="fi-FI" sz="240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Vastauksissa eniten:	</a:t>
            </a: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”Ihan ok” / ”Ihan kiva”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fi-FI" sz="18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Jonkin verran mainintoja stressistä ja väsymyksestä: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”Stressaava.” / ”Kiva mutta rankka” / ”Väsyttää” / ”Krooninen univaje painaa”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fi-FI" sz="18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Myös:	</a:t>
            </a: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”Haikea”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800" b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”Mukavalta, mutta aika kiireiseltä. Lähes joka päivä on </a:t>
            </a:r>
            <a:r>
              <a:rPr lang="fi-FI" sz="1800" b="1" err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kummiski</a:t>
            </a:r>
            <a:r>
              <a:rPr lang="fi-FI" sz="1800" b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aina tosi kivaa koulussa!”</a:t>
            </a:r>
          </a:p>
        </p:txBody>
      </p:sp>
    </p:spTree>
    <p:extLst>
      <p:ext uri="{BB962C8B-B14F-4D97-AF65-F5344CB8AC3E}">
        <p14:creationId xmlns:p14="http://schemas.microsoft.com/office/powerpoint/2010/main" val="1647302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67972A7-53AA-7787-D332-BA654613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E8F5B3-268F-4F41-9E57-7813E9AC1915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65CE250-C103-44A6-1E78-7AFCDE27EE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3DC092-64FD-425A-BFAF-344846BB863F}" type="slidenum">
              <a:rPr lang="en-FI" smtClean="0"/>
              <a:pPr>
                <a:defRPr/>
              </a:pPr>
              <a:t>24</a:t>
            </a:fld>
            <a:endParaRPr lang="en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0B740C4A-C45C-E44C-1D1C-E897E152A4F7}"/>
              </a:ext>
            </a:extLst>
          </p:cNvPr>
          <p:cNvSpPr txBox="1"/>
          <p:nvPr/>
        </p:nvSpPr>
        <p:spPr>
          <a:xfrm>
            <a:off x="244929" y="476106"/>
            <a:ext cx="8743950" cy="4159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400">
                <a:solidFill>
                  <a:srgbClr val="0070C0"/>
                </a:solidFill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Mitä ajatuksia ja tunteita kevään yo-kokeet herättävät?</a:t>
            </a:r>
            <a:endParaRPr lang="fi-FI" sz="240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fi-FI" sz="18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Vastauksissa eniten: stressi, jännitys, ahdistus, pelko… tosin joillakin vain lievästi, joillakin enemmän näitä tuntemuksia. Ja jotkut eivät jännitä lainkaan. Jotkut ovat jopa innoissaan.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b="1">
                <a:solidFill>
                  <a:srgbClr val="0070C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</a:t>
            </a:r>
            <a:r>
              <a:rPr lang="fi-FI" b="1" err="1">
                <a:solidFill>
                  <a:srgbClr val="0070C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fi-FI" sz="1800" b="1" err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elottaaa</a:t>
            </a: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800" b="1" err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äääh</a:t>
            </a: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 osaa ja vaikka lukisin kuinka paljon petyn silti tuloksiin”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b="1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”P</a:t>
            </a:r>
            <a:r>
              <a:rPr lang="fi-FI" sz="1800" b="1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elottaa, ahdistaa, </a:t>
            </a:r>
            <a:r>
              <a:rPr lang="fi-FI" sz="1800" b="1" err="1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mut</a:t>
            </a:r>
            <a:r>
              <a:rPr lang="fi-FI" sz="1800" b="1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i-FI" sz="1800" b="1" err="1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kuiteski</a:t>
            </a:r>
            <a:r>
              <a:rPr lang="fi-FI" sz="1800" b="1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ihan kivat ja jännittävät fiilikset”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b="1">
                <a:solidFill>
                  <a:srgbClr val="0070C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”I</a:t>
            </a: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nnostunut, että kohta on lukio-opinnot ohi ja pääsee keskittymään omiin kiinnostuksen kohteisiin jatko-opinnoissa”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b="1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”T</a:t>
            </a:r>
            <a:r>
              <a:rPr lang="fi-FI" sz="1800" b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ilaisuus näyttää osaamista, innoissani olen menossa.”</a:t>
            </a:r>
          </a:p>
        </p:txBody>
      </p:sp>
    </p:spTree>
    <p:extLst>
      <p:ext uri="{BB962C8B-B14F-4D97-AF65-F5344CB8AC3E}">
        <p14:creationId xmlns:p14="http://schemas.microsoft.com/office/powerpoint/2010/main" val="684513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DFB827B-0F65-F6A3-BBA7-10653DE97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E8F5B3-268F-4F41-9E57-7813E9AC1915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76094ACF-8822-185E-F89B-A78C500310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3DC092-64FD-425A-BFAF-344846BB863F}" type="slidenum">
              <a:rPr lang="en-FI" smtClean="0"/>
              <a:pPr>
                <a:defRPr/>
              </a:pPr>
              <a:t>25</a:t>
            </a:fld>
            <a:endParaRPr lang="en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B935DB4-56BA-C2DD-F684-35931CC87C91}"/>
              </a:ext>
            </a:extLst>
          </p:cNvPr>
          <p:cNvSpPr txBox="1"/>
          <p:nvPr/>
        </p:nvSpPr>
        <p:spPr>
          <a:xfrm>
            <a:off x="146957" y="246063"/>
            <a:ext cx="8890908" cy="4364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2400">
                <a:solidFill>
                  <a:srgbClr val="0070C0"/>
                </a:solidFill>
                <a:effectLst/>
                <a:latin typeface="Arial Rounded MT Bold" panose="020F07040305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Mitä toivot kotiväeltäsi tulevana keväänä?</a:t>
            </a:r>
            <a:endParaRPr lang="fi-FI" sz="240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fi-FI" b="1">
              <a:solidFill>
                <a:srgbClr val="0070C0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Tukea ja ymmärrystä  /  </a:t>
            </a:r>
            <a:r>
              <a:rPr lang="fi-FI" sz="1800" b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Kannustusta</a:t>
            </a:r>
            <a:r>
              <a:rPr lang="fi-FI" b="1">
                <a:solidFill>
                  <a:srgbClr val="0070C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/  </a:t>
            </a: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Rahaa</a:t>
            </a:r>
            <a:r>
              <a:rPr lang="fi-FI" b="1">
                <a:solidFill>
                  <a:srgbClr val="0070C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/  </a:t>
            </a:r>
            <a:r>
              <a:rPr lang="fi-FI" sz="1800" b="1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Ruokaa ja herkkuja  </a:t>
            </a: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  Kakkua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	</a:t>
            </a:r>
            <a:r>
              <a:rPr lang="fi-FI" sz="1800" b="1" i="1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Omaa rauhaa  </a:t>
            </a: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  </a:t>
            </a:r>
            <a:r>
              <a:rPr lang="fi-FI" sz="1800" b="1">
                <a:solidFill>
                  <a:srgbClr val="7030A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Hiljaisuutta kun luen kokeisiin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Ymmärrystä, jos vietän huoneessani enemmän aikaa lukemassa.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 b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		</a:t>
            </a:r>
            <a:r>
              <a:rPr lang="fi-FI" sz="1800" b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Ymmärrystä äkillisiin stressipurkauksiin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 b="1" i="1">
                <a:solidFill>
                  <a:srgbClr val="7030A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Vaikka olenkin aikuinen niin tarvitsen silti apua asioissa ja tukea uusiin tehtäviin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 b="1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Avarakatseisuutta ja tukea uuden koulutuspaikan etsimisen kanssa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1800" b="1" i="1">
                <a:solidFill>
                  <a:schemeClr val="accent4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Että voisivat vaikka kysellä kirjoitusaineisiin liittyviä juttuja. Eli siis apua kirjoituksiin kertaamisessa</a:t>
            </a:r>
            <a:r>
              <a:rPr lang="fi-FI" sz="1800" b="1" i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fi-FI" sz="1800" b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b="1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		</a:t>
            </a:r>
            <a:r>
              <a:rPr lang="fi-FI" sz="2000" b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Kivaa yhteistä tekemistä vapaa-aikana</a:t>
            </a:r>
          </a:p>
        </p:txBody>
      </p:sp>
    </p:spTree>
    <p:extLst>
      <p:ext uri="{BB962C8B-B14F-4D97-AF65-F5344CB8AC3E}">
        <p14:creationId xmlns:p14="http://schemas.microsoft.com/office/powerpoint/2010/main" val="147982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B0CE37-AA00-D98F-11A0-F1D2E94B5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13" y="413748"/>
            <a:ext cx="8313127" cy="647555"/>
          </a:xfrm>
        </p:spPr>
        <p:txBody>
          <a:bodyPr/>
          <a:lstStyle/>
          <a:p>
            <a:r>
              <a:rPr lang="fi-FI"/>
              <a:t>Kuopion keskustan lukiokampus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9FEC72B-9B3D-DF79-C070-60935C909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2C0E8-5D39-479D-A6BC-57F37751B110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C15E23B-02AA-4960-0422-FAC3BE2BF9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C86B5D-05A7-4890-B703-51CFEA938082}" type="slidenum">
              <a:rPr lang="en-FI" smtClean="0"/>
              <a:pPr>
                <a:defRPr/>
              </a:pPr>
              <a:t>3</a:t>
            </a:fld>
            <a:endParaRPr lang="en-FI"/>
          </a:p>
        </p:txBody>
      </p:sp>
      <p:sp>
        <p:nvSpPr>
          <p:cNvPr id="11" name="TextBox 29">
            <a:extLst>
              <a:ext uri="{FF2B5EF4-FFF2-40B4-BE49-F238E27FC236}">
                <a16:creationId xmlns:a16="http://schemas.microsoft.com/office/drawing/2014/main" id="{EFA906B1-D891-8D4F-96CE-5B1F4D5EF715}"/>
              </a:ext>
            </a:extLst>
          </p:cNvPr>
          <p:cNvSpPr txBox="1"/>
          <p:nvPr/>
        </p:nvSpPr>
        <p:spPr>
          <a:xfrm>
            <a:off x="284073" y="1061976"/>
            <a:ext cx="8305933" cy="2285241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i-FI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9pPr>
          </a:lstStyle>
          <a:p>
            <a:r>
              <a:rPr lang="en-US" sz="1600" b="1" err="1">
                <a:latin typeface="Corbel"/>
                <a:ea typeface="Geneva"/>
                <a:cs typeface="Calibri"/>
              </a:rPr>
              <a:t>Kuopion</a:t>
            </a:r>
            <a:r>
              <a:rPr lang="en-US" sz="1600" b="1">
                <a:latin typeface="Corbel"/>
                <a:ea typeface="Geneva"/>
                <a:cs typeface="Calibri"/>
              </a:rPr>
              <a:t> </a:t>
            </a:r>
            <a:r>
              <a:rPr lang="en-US" sz="1600" b="1" err="1">
                <a:latin typeface="Corbel"/>
                <a:ea typeface="Geneva"/>
                <a:cs typeface="Calibri"/>
              </a:rPr>
              <a:t>taidelukio</a:t>
            </a:r>
            <a:r>
              <a:rPr lang="en-US" sz="1600" b="1">
                <a:latin typeface="Corbel"/>
                <a:ea typeface="Geneva"/>
                <a:cs typeface="Calibri"/>
              </a:rPr>
              <a:t> </a:t>
            </a:r>
            <a:r>
              <a:rPr lang="en-US" sz="1600" b="1" err="1">
                <a:latin typeface="Corbel"/>
                <a:ea typeface="Geneva"/>
                <a:cs typeface="Calibri"/>
              </a:rPr>
              <a:t>Lumit</a:t>
            </a:r>
            <a:r>
              <a:rPr lang="en-US" sz="1600" b="1">
                <a:latin typeface="Corbel"/>
                <a:ea typeface="Geneva"/>
                <a:cs typeface="Calibri"/>
              </a:rPr>
              <a:t> </a:t>
            </a:r>
          </a:p>
          <a:p>
            <a:r>
              <a:rPr lang="en-US" sz="1600">
                <a:latin typeface="Corbel"/>
                <a:ea typeface="Geneva"/>
                <a:cs typeface="Calibri"/>
              </a:rPr>
              <a:t>* </a:t>
            </a:r>
            <a:r>
              <a:rPr lang="en-US" sz="1600" err="1">
                <a:latin typeface="Corbel"/>
                <a:ea typeface="Geneva"/>
                <a:cs typeface="Calibri"/>
              </a:rPr>
              <a:t>yleislinja</a:t>
            </a:r>
            <a:r>
              <a:rPr lang="en-US" sz="1600">
                <a:latin typeface="Corbel"/>
                <a:ea typeface="Geneva"/>
                <a:cs typeface="Calibri"/>
              </a:rPr>
              <a:t>, </a:t>
            </a:r>
            <a:r>
              <a:rPr lang="en-US" sz="1600" err="1">
                <a:latin typeface="Corbel"/>
                <a:ea typeface="Geneva"/>
                <a:cs typeface="Calibri"/>
              </a:rPr>
              <a:t>musiikkilinja</a:t>
            </a:r>
            <a:r>
              <a:rPr lang="en-US" sz="1600">
                <a:latin typeface="Corbel"/>
                <a:ea typeface="Geneva"/>
                <a:cs typeface="Calibri"/>
              </a:rPr>
              <a:t>, </a:t>
            </a:r>
            <a:r>
              <a:rPr lang="en-US" sz="1600" err="1">
                <a:latin typeface="Corbel"/>
                <a:ea typeface="Geneva"/>
                <a:cs typeface="Calibri"/>
              </a:rPr>
              <a:t>tanssilinja</a:t>
            </a:r>
            <a:r>
              <a:rPr lang="en-US" sz="1600">
                <a:latin typeface="Corbel"/>
                <a:ea typeface="Geneva"/>
                <a:cs typeface="Calibri"/>
              </a:rPr>
              <a:t> ja </a:t>
            </a:r>
            <a:r>
              <a:rPr lang="en-US" sz="1600" err="1">
                <a:latin typeface="Corbel"/>
                <a:ea typeface="Geneva"/>
                <a:cs typeface="Calibri"/>
              </a:rPr>
              <a:t>ilmaisutaitolinja</a:t>
            </a:r>
            <a:endParaRPr lang="en-US" sz="1600">
              <a:latin typeface="Corbel"/>
              <a:ea typeface="Geneva"/>
              <a:cs typeface="Calibri"/>
            </a:endParaRPr>
          </a:p>
          <a:p>
            <a:endParaRPr lang="en-US" sz="1600" b="1">
              <a:latin typeface="Corbel"/>
              <a:cs typeface="Segoe UI"/>
            </a:endParaRPr>
          </a:p>
          <a:p>
            <a:r>
              <a:rPr lang="en-US" sz="1600" b="1" err="1">
                <a:latin typeface="Corbel"/>
                <a:cs typeface="Segoe UI"/>
              </a:rPr>
              <a:t>Kuopion</a:t>
            </a:r>
            <a:r>
              <a:rPr lang="en-US" sz="1600" b="1">
                <a:latin typeface="Corbel"/>
                <a:cs typeface="Segoe UI"/>
              </a:rPr>
              <a:t> </a:t>
            </a:r>
            <a:r>
              <a:rPr lang="en-US" sz="1600" b="1" err="1">
                <a:latin typeface="Corbel"/>
                <a:cs typeface="Segoe UI"/>
              </a:rPr>
              <a:t>Lyseon</a:t>
            </a:r>
            <a:r>
              <a:rPr lang="en-US" sz="1600" b="1">
                <a:latin typeface="Corbel"/>
                <a:cs typeface="Segoe UI"/>
              </a:rPr>
              <a:t> </a:t>
            </a:r>
            <a:r>
              <a:rPr lang="en-US" sz="1600" b="1" err="1">
                <a:latin typeface="Corbel"/>
                <a:cs typeface="Segoe UI"/>
              </a:rPr>
              <a:t>lukio</a:t>
            </a:r>
            <a:endParaRPr lang="en-US" sz="1600" b="1">
              <a:latin typeface="Corbel"/>
              <a:cs typeface="Segoe UI"/>
            </a:endParaRPr>
          </a:p>
          <a:p>
            <a:r>
              <a:rPr lang="en-US" sz="1600">
                <a:latin typeface="Corbel"/>
                <a:cs typeface="Segoe UI"/>
              </a:rPr>
              <a:t>* </a:t>
            </a:r>
            <a:r>
              <a:rPr lang="en-US" sz="1600" err="1">
                <a:latin typeface="Corbel"/>
                <a:cs typeface="Segoe UI"/>
              </a:rPr>
              <a:t>yleislinja</a:t>
            </a:r>
            <a:r>
              <a:rPr lang="en-US" sz="1600">
                <a:latin typeface="Corbel"/>
                <a:cs typeface="Segoe UI"/>
              </a:rPr>
              <a:t> ja IB-</a:t>
            </a:r>
            <a:r>
              <a:rPr lang="en-US" sz="1600" err="1">
                <a:latin typeface="Corbel"/>
                <a:cs typeface="Segoe UI"/>
              </a:rPr>
              <a:t>linja</a:t>
            </a:r>
            <a:endParaRPr lang="en-US" sz="1600">
              <a:latin typeface="Corbel"/>
            </a:endParaRPr>
          </a:p>
          <a:p>
            <a:endParaRPr lang="en-US" sz="1600">
              <a:latin typeface="Corbel"/>
              <a:cs typeface="Calibri"/>
            </a:endParaRPr>
          </a:p>
          <a:p>
            <a:r>
              <a:rPr lang="en-US" sz="1600" b="1" err="1">
                <a:latin typeface="Corbel"/>
                <a:cs typeface="Calibri"/>
              </a:rPr>
              <a:t>Kuopion</a:t>
            </a:r>
            <a:r>
              <a:rPr lang="en-US" sz="1600" b="1">
                <a:latin typeface="Corbel"/>
                <a:cs typeface="Calibri"/>
              </a:rPr>
              <a:t> </a:t>
            </a:r>
            <a:r>
              <a:rPr lang="en-US" sz="1600" b="1" err="1">
                <a:latin typeface="Corbel"/>
                <a:cs typeface="Calibri"/>
              </a:rPr>
              <a:t>Aikuislukio</a:t>
            </a:r>
            <a:endParaRPr lang="en-US" sz="1600" b="1">
              <a:latin typeface="Corbel"/>
              <a:cs typeface="Segoe UI"/>
            </a:endParaRPr>
          </a:p>
          <a:p>
            <a:r>
              <a:rPr lang="en-US" sz="1600">
                <a:latin typeface="Corbel"/>
                <a:cs typeface="Segoe UI"/>
              </a:rPr>
              <a:t>* </a:t>
            </a:r>
            <a:r>
              <a:rPr lang="en-US" sz="1600" err="1">
                <a:latin typeface="Corbel"/>
                <a:cs typeface="Segoe UI"/>
              </a:rPr>
              <a:t>iltalinja</a:t>
            </a:r>
            <a:r>
              <a:rPr lang="en-US" sz="1600">
                <a:latin typeface="Corbel"/>
                <a:cs typeface="Segoe UI"/>
              </a:rPr>
              <a:t> , TUVA-</a:t>
            </a:r>
            <a:r>
              <a:rPr lang="en-US" sz="1600" err="1">
                <a:latin typeface="Corbel"/>
                <a:cs typeface="Segoe UI"/>
              </a:rPr>
              <a:t>koulutus</a:t>
            </a:r>
            <a:r>
              <a:rPr lang="en-US" sz="1600">
                <a:latin typeface="Corbel"/>
                <a:cs typeface="Segoe UI"/>
              </a:rPr>
              <a:t>, </a:t>
            </a:r>
            <a:r>
              <a:rPr lang="en-US" sz="1600" err="1">
                <a:latin typeface="Corbel"/>
                <a:cs typeface="Segoe UI"/>
              </a:rPr>
              <a:t>kaksoistutkinto</a:t>
            </a:r>
            <a:r>
              <a:rPr lang="en-US" sz="1600">
                <a:latin typeface="Corbel"/>
                <a:cs typeface="Segoe UI"/>
              </a:rPr>
              <a:t> ja </a:t>
            </a:r>
            <a:r>
              <a:rPr lang="en-US" sz="1600" err="1">
                <a:latin typeface="Corbel"/>
                <a:cs typeface="Segoe UI"/>
              </a:rPr>
              <a:t>verkkotarjotin</a:t>
            </a:r>
            <a:endParaRPr lang="en-US" sz="1600">
              <a:latin typeface="Corbel"/>
              <a:cs typeface="Segoe UI"/>
            </a:endParaRPr>
          </a:p>
          <a:p>
            <a:endParaRPr lang="en-US" sz="1600">
              <a:cs typeface="Calibri"/>
            </a:endParaRPr>
          </a:p>
        </p:txBody>
      </p:sp>
      <p:sp>
        <p:nvSpPr>
          <p:cNvPr id="13" name="TextBox 31">
            <a:extLst>
              <a:ext uri="{FF2B5EF4-FFF2-40B4-BE49-F238E27FC236}">
                <a16:creationId xmlns:a16="http://schemas.microsoft.com/office/drawing/2014/main" id="{FA2585E1-623D-EE74-8439-50FA00FDEA21}"/>
              </a:ext>
            </a:extLst>
          </p:cNvPr>
          <p:cNvSpPr txBox="1"/>
          <p:nvPr/>
        </p:nvSpPr>
        <p:spPr>
          <a:xfrm>
            <a:off x="1401011" y="3234680"/>
            <a:ext cx="6346195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i-FI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Lucida Grande" charset="0"/>
                <a:ea typeface="Geneva" charset="-128"/>
                <a:cs typeface="+mn-cs"/>
              </a:defRPr>
            </a:lvl9pPr>
          </a:lstStyle>
          <a:p>
            <a:r>
              <a:rPr lang="en-US" sz="1600" b="1" dirty="0">
                <a:latin typeface="Lucida Grande"/>
                <a:ea typeface="Geneva"/>
                <a:cs typeface="Segoe UI"/>
              </a:rPr>
              <a:t>HALLINTO</a:t>
            </a:r>
            <a:endParaRPr lang="en-US" sz="1400" dirty="0"/>
          </a:p>
          <a:p>
            <a:pPr defTabSz="412750"/>
            <a:r>
              <a:rPr lang="en-US" sz="1600" dirty="0" err="1">
                <a:latin typeface="Lucida Grande"/>
                <a:ea typeface="Geneva"/>
                <a:cs typeface="Segoe UI"/>
              </a:rPr>
              <a:t>Kampuksen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rehtori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 Mika Strömberg</a:t>
            </a:r>
            <a:endParaRPr lang="en-US" sz="1600" dirty="0"/>
          </a:p>
          <a:p>
            <a:pPr defTabSz="412750"/>
            <a:r>
              <a:rPr lang="en-US" sz="1600" dirty="0" err="1">
                <a:latin typeface="Lucida Grande"/>
                <a:ea typeface="Geneva"/>
                <a:cs typeface="Segoe UI"/>
              </a:rPr>
              <a:t>Taidelukio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Lumitin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virka-apulaisrehtori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 Inka Kokkonen</a:t>
            </a:r>
            <a:endParaRPr lang="en-US" sz="1600" dirty="0">
              <a:cs typeface="Segoe UI"/>
            </a:endParaRPr>
          </a:p>
          <a:p>
            <a:pPr defTabSz="412750"/>
            <a:r>
              <a:rPr lang="en-US" sz="1600" dirty="0" err="1">
                <a:latin typeface="Lucida Grande"/>
                <a:ea typeface="Geneva"/>
                <a:cs typeface="Segoe UI"/>
              </a:rPr>
              <a:t>Lyseon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lukion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virka-apulaisrehtori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 Päivi Kiiski</a:t>
            </a:r>
            <a:endParaRPr lang="en-US" sz="1600" dirty="0">
              <a:cs typeface="Segoe UI"/>
            </a:endParaRPr>
          </a:p>
          <a:p>
            <a:endParaRPr lang="en-US" sz="1600">
              <a:latin typeface="Lucida Grande"/>
              <a:ea typeface="Geneva"/>
              <a:cs typeface="Segoe UI"/>
            </a:endParaRPr>
          </a:p>
          <a:p>
            <a:r>
              <a:rPr lang="en-US" sz="1600" dirty="0" err="1">
                <a:latin typeface="Lucida Grande"/>
                <a:ea typeface="Geneva"/>
                <a:cs typeface="Segoe UI"/>
              </a:rPr>
              <a:t>Lyseon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ja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Lumitin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apulaisrehtori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 Mari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Hahtala-Pirskanen</a:t>
            </a:r>
            <a:endParaRPr lang="en-US" sz="1600" dirty="0" err="1"/>
          </a:p>
          <a:p>
            <a:r>
              <a:rPr lang="en-US" sz="1600" dirty="0" err="1">
                <a:latin typeface="Lucida Grande"/>
                <a:ea typeface="Geneva"/>
                <a:cs typeface="Segoe UI"/>
              </a:rPr>
              <a:t>Aikuislukion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apulaisrehtori</a:t>
            </a:r>
            <a:r>
              <a:rPr lang="en-US" sz="1600" dirty="0">
                <a:latin typeface="Lucida Grande"/>
                <a:ea typeface="Geneva"/>
                <a:cs typeface="Segoe UI"/>
              </a:rPr>
              <a:t>  Tiina </a:t>
            </a:r>
            <a:r>
              <a:rPr lang="en-US" sz="1600" dirty="0" err="1">
                <a:latin typeface="Lucida Grande"/>
                <a:ea typeface="Geneva"/>
                <a:cs typeface="Segoe UI"/>
              </a:rPr>
              <a:t>Kaljunen</a:t>
            </a:r>
            <a:endParaRPr lang="en-US" sz="1600" dirty="0">
              <a:latin typeface="Lucida Grande"/>
              <a:ea typeface="Geneva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820553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C274DD-440F-9018-544A-C9495E157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36" y="423254"/>
            <a:ext cx="8501215" cy="613655"/>
          </a:xfrm>
        </p:spPr>
        <p:txBody>
          <a:bodyPr/>
          <a:lstStyle/>
          <a:p>
            <a:pPr algn="ctr"/>
            <a:r>
              <a:rPr lang="fi-FI" altLang="fi-FI" sz="3000"/>
              <a:t>Lukiokoulutuksen tarkoitus  </a:t>
            </a:r>
            <a:r>
              <a:rPr lang="fi-FI" altLang="fi-FI" sz="2000"/>
              <a:t>(LUKIOLAKI ; 1 luku 2 §)</a:t>
            </a:r>
            <a:endParaRPr lang="fi-FI" sz="20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52FE99-9153-3905-199A-456650A5A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329" y="1030236"/>
            <a:ext cx="8436108" cy="3925375"/>
          </a:xfrm>
        </p:spPr>
        <p:txBody>
          <a:bodyPr/>
          <a:lstStyle/>
          <a:p>
            <a:pPr marL="0" indent="0" algn="ctr">
              <a:buNone/>
            </a:pPr>
            <a:r>
              <a:rPr lang="fi-FI" sz="2000">
                <a:solidFill>
                  <a:srgbClr val="444444"/>
                </a:solidFill>
                <a:ea typeface="+mn-lt"/>
                <a:cs typeface="+mn-lt"/>
              </a:rPr>
              <a:t>Lukiokoulutuksen tarkoituksena on tukea opiskelijoiden kasvamista hyviksi, tasapainoisiksi ja sivistyneiksi ihmisiksi ja aktiivisiksi yhteiskunnan jäseniksi sekä antaa opiskelijoille työelämän, harrastusten sekä persoonallisuuden monipuolisen kehittämisen kannalta tarpeellisia tietoja, taitoja ja valmiuksia.</a:t>
            </a:r>
            <a:endParaRPr lang="fi-FI" sz="2000"/>
          </a:p>
          <a:p>
            <a:pPr marL="0" indent="0" algn="ctr">
              <a:buNone/>
            </a:pPr>
            <a:endParaRPr lang="fi-FI" sz="600">
              <a:solidFill>
                <a:srgbClr val="444444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fi-FI" sz="2000">
                <a:solidFill>
                  <a:srgbClr val="444444"/>
                </a:solidFill>
                <a:ea typeface="+mn-lt"/>
                <a:cs typeface="+mn-lt"/>
              </a:rPr>
              <a:t>Lisäksi koulutuksen tarkoituksena on antaa opiskelijoille valmiuksia elinikäiseen oppimiseen ja itsensä jatkuvaan kehittämiseen.</a:t>
            </a:r>
          </a:p>
          <a:p>
            <a:pPr marL="0" indent="0" algn="ctr">
              <a:buNone/>
            </a:pPr>
            <a:endParaRPr lang="fi-FI" sz="600"/>
          </a:p>
          <a:p>
            <a:pPr marL="0" indent="0" algn="ctr">
              <a:buNone/>
            </a:pPr>
            <a:r>
              <a:rPr lang="fi-FI" sz="2000">
                <a:solidFill>
                  <a:srgbClr val="444444"/>
                </a:solidFill>
                <a:ea typeface="+mn-lt"/>
                <a:cs typeface="+mn-lt"/>
              </a:rPr>
              <a:t>Koulutusta alle 18-vuotiaalle opiskelijalle suunniteltaessa, järjestettäessä ja siitä päätettäessä on ensisijaisesti huomioitava lapsen etu.</a:t>
            </a:r>
          </a:p>
          <a:p>
            <a:pPr marL="0" indent="0" algn="ctr">
              <a:buNone/>
            </a:pPr>
            <a:endParaRPr lang="fi-FI" sz="600">
              <a:solidFill>
                <a:srgbClr val="444444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fi-FI" sz="2000">
                <a:solidFill>
                  <a:srgbClr val="444444"/>
                </a:solidFill>
                <a:ea typeface="Geneva"/>
              </a:rPr>
              <a:t>Lukiokoulutus antaa opiskelijalle valmiudet aloittaa korkeakoulututkintoon johtavat opinnot yliopistossa tai ammattikorkeakoulussa.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12979A2-F36D-18DB-3469-59428AF7B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31C49DC-30E1-7876-AF41-94D4B9450F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58266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113975-7963-9AC1-52B4-C4A03DBF4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84" y="573669"/>
            <a:ext cx="4620616" cy="541216"/>
          </a:xfrm>
        </p:spPr>
        <p:txBody>
          <a:bodyPr/>
          <a:lstStyle/>
          <a:p>
            <a:r>
              <a:rPr lang="fi-FI">
                <a:ea typeface="Geneva"/>
                <a:cs typeface="Calibri"/>
              </a:rPr>
              <a:t>Yleisiä asioita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0C091A-4189-FD4F-7439-E5DF10139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59" y="1272773"/>
            <a:ext cx="4822599" cy="3574889"/>
          </a:xfrm>
        </p:spPr>
        <p:txBody>
          <a:bodyPr>
            <a:normAutofit/>
          </a:bodyPr>
          <a:lstStyle/>
          <a:p>
            <a:r>
              <a:rPr lang="fi-FI" sz="1500" dirty="0">
                <a:ea typeface="Geneva"/>
                <a:cs typeface="Calibri"/>
              </a:rPr>
              <a:t>Lukuvuosi on mennyt opiskelijoiden kanssa ilman isompia haasteita</a:t>
            </a:r>
            <a:endParaRPr lang="en-US" sz="1500" dirty="0">
              <a:ea typeface="+mn-lt"/>
              <a:cs typeface="+mn-lt"/>
            </a:endParaRPr>
          </a:p>
          <a:p>
            <a:r>
              <a:rPr lang="fi-FI" sz="1500" dirty="0">
                <a:ea typeface="Geneva"/>
                <a:cs typeface="Calibri"/>
              </a:rPr>
              <a:t>Lumitin rakennus on valmis.</a:t>
            </a:r>
          </a:p>
          <a:p>
            <a:r>
              <a:rPr lang="fi-FI" sz="1500" dirty="0">
                <a:ea typeface="Geneva"/>
                <a:cs typeface="Calibri"/>
              </a:rPr>
              <a:t>Opettajien sijaisuusasiat ovat tänä lukuvuonna järjestyneet aiempia paremmin. </a:t>
            </a:r>
          </a:p>
          <a:p>
            <a:r>
              <a:rPr lang="fi-FI" sz="1500" dirty="0">
                <a:ea typeface="Geneva"/>
                <a:cs typeface="Calibri"/>
              </a:rPr>
              <a:t>Abeilla perinteiset potkiaiset ja penkkarit tulossa.</a:t>
            </a:r>
          </a:p>
          <a:p>
            <a:r>
              <a:rPr lang="fi-FI" sz="1500" dirty="0">
                <a:ea typeface="Geneva"/>
                <a:cs typeface="Calibri"/>
              </a:rPr>
              <a:t>Abivuoden tapahtumien ohjausvastuussa ovat abien ryhmänohjaajat - kuitenkin abit itse tekevät esimerkiksi penkkaripäivään liittyvät karkkien ja rekkojen hankkimiset yms. </a:t>
            </a:r>
          </a:p>
          <a:p>
            <a:r>
              <a:rPr lang="fi-FI" sz="1500" dirty="0">
                <a:ea typeface="Geneva"/>
                <a:cs typeface="Calibri"/>
              </a:rPr>
              <a:t>Muistutus: Kouluun tullaan vain terveenä</a:t>
            </a:r>
          </a:p>
          <a:p>
            <a:r>
              <a:rPr lang="fi-FI" sz="1500" dirty="0">
                <a:ea typeface="Geneva"/>
                <a:cs typeface="Calibri"/>
              </a:rPr>
              <a:t>Koulun kotisivuilta </a:t>
            </a:r>
            <a:r>
              <a:rPr lang="fi-FI" sz="1500" dirty="0">
                <a:ea typeface="Geneva"/>
                <a:cs typeface="Calibri"/>
                <a:hlinkClick r:id="rId2"/>
              </a:rPr>
              <a:t>www.lumit.fi</a:t>
            </a:r>
            <a:r>
              <a:rPr lang="fi-FI" sz="1500" dirty="0">
                <a:ea typeface="Geneva"/>
                <a:cs typeface="Calibri"/>
              </a:rPr>
              <a:t> löytyy yhteystietoja ja ajankohtaista tietoa.</a:t>
            </a:r>
            <a:endParaRPr lang="en-US" sz="1500" dirty="0"/>
          </a:p>
        </p:txBody>
      </p:sp>
      <p:pic>
        <p:nvPicPr>
          <p:cNvPr id="8" name="Kuvan paikkamerkki 7" descr="Kuva, joka sisältää kohteen musiikki, soitin, Artisti, muusikko&#10;&#10;Kuvaus luotu automaattisesti">
            <a:extLst>
              <a:ext uri="{FF2B5EF4-FFF2-40B4-BE49-F238E27FC236}">
                <a16:creationId xmlns:a16="http://schemas.microsoft.com/office/drawing/2014/main" id="{AEE11BB8-B5BC-2B3C-1E0D-79EEC39D67B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756" r="19756"/>
          <a:stretch>
            <a:fillRect/>
          </a:stretch>
        </p:blipFill>
        <p:spPr/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1B51D3E-4947-A919-46FD-E195BB7FD4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0E0D30F7-600A-4AF6-A8FB-F19151A90ED3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79022A0-7597-1568-A4DD-8DE0B550BD0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0F3A93E7-8440-41A7-A0AF-FA2D1CCF3799}" type="slidenum">
              <a:rPr lang="en-FI" smtClean="0"/>
              <a:pPr>
                <a:defRPr/>
              </a:pPr>
              <a:t>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92720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06AB0B-1F31-DE16-FE45-9CCB06B5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ea typeface="Geneva"/>
                <a:cs typeface="Calibri"/>
              </a:rPr>
              <a:t>Penkkarit torstaina 5.2.2026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4C2ACA-C347-1DDB-D9D2-8ED440305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fi-FI" sz="2000">
                <a:ea typeface="Geneva"/>
                <a:cs typeface="+mn-lt"/>
              </a:rPr>
              <a:t>Penkkaripäivä alkaa noin klo 9.40</a:t>
            </a:r>
          </a:p>
          <a:p>
            <a:pPr>
              <a:buFont typeface="Arial"/>
              <a:buChar char="•"/>
            </a:pPr>
            <a:r>
              <a:rPr lang="fi-FI" sz="2000">
                <a:ea typeface="Geneva"/>
                <a:cs typeface="+mn-lt"/>
              </a:rPr>
              <a:t>Klo 11.30 abien saliohjelma</a:t>
            </a:r>
          </a:p>
          <a:p>
            <a:pPr>
              <a:buFont typeface="Arial"/>
              <a:buChar char="•"/>
            </a:pPr>
            <a:r>
              <a:rPr lang="fi-FI" sz="2000">
                <a:ea typeface="Geneva"/>
                <a:cs typeface="Calibri"/>
              </a:rPr>
              <a:t>Klo 13.00 rekka-ajelu</a:t>
            </a:r>
            <a:endParaRPr lang="fi-FI" sz="200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fi-FI" sz="2000">
                <a:ea typeface="Geneva"/>
                <a:cs typeface="+mn-lt"/>
              </a:rPr>
              <a:t>Abien ryhmänohjaajat ovat yhdessä abien kanssa rakentaneet penkkaripäivän ohjelmaa. </a:t>
            </a:r>
          </a:p>
          <a:p>
            <a:pPr>
              <a:buFont typeface="Arial"/>
              <a:buChar char="•"/>
            </a:pPr>
            <a:r>
              <a:rPr lang="fi-FI" sz="2000">
                <a:ea typeface="Geneva"/>
                <a:cs typeface="+mn-lt"/>
              </a:rPr>
              <a:t>Potkiaiset keskiviikkona 4.2. klo 17.</a:t>
            </a:r>
          </a:p>
          <a:p>
            <a:endParaRPr lang="fi-FI" sz="2000"/>
          </a:p>
        </p:txBody>
      </p:sp>
      <p:pic>
        <p:nvPicPr>
          <p:cNvPr id="9" name="Kuvan paikkamerkki 8" descr="Kuva, joka sisältää kohteen vaate, henkilö, Ihmisen kasvot, hymy&#10;&#10;Kuvaus luotu automaattisesti">
            <a:extLst>
              <a:ext uri="{FF2B5EF4-FFF2-40B4-BE49-F238E27FC236}">
                <a16:creationId xmlns:a16="http://schemas.microsoft.com/office/drawing/2014/main" id="{D720A7DC-DA82-E033-3149-5A14B4AE94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8587" r="18587"/>
          <a:stretch>
            <a:fillRect/>
          </a:stretch>
        </p:blipFill>
        <p:spPr/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4265C3D-9906-6CB2-01FF-61E247C3B33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AE6F401-8C23-4AD3-94D9-ECD1B46D1969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E5D6EE6-34BF-4F47-9810-C9C76B42DF3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1CEFACB-7DA3-4681-A2B7-96892D925249}" type="slidenum">
              <a:rPr lang="en-FI" smtClean="0"/>
              <a:pPr>
                <a:defRPr/>
              </a:pPr>
              <a:t>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11654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E56214-5CEB-4183-402A-F3C0DA2A18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Ylioppilas-tutkinto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A1B8BDC-0693-BC61-DD77-436E2908FC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Apulaisrehtori </a:t>
            </a:r>
            <a:endParaRPr lang="en-US"/>
          </a:p>
          <a:p>
            <a:r>
              <a:rPr lang="fi-FI"/>
              <a:t>Mari </a:t>
            </a:r>
            <a:r>
              <a:rPr lang="fi-FI" err="1"/>
              <a:t>Hahtala</a:t>
            </a:r>
            <a:r>
              <a:rPr lang="fi-FI"/>
              <a:t>-Pirskanen</a:t>
            </a:r>
          </a:p>
        </p:txBody>
      </p:sp>
      <p:pic>
        <p:nvPicPr>
          <p:cNvPr id="6" name="Kuvan paikkamerkki 5" descr="Kuva, joka sisältää kohteen henkilö, suudelma, Ihmisen kasvot, vaate&#10;&#10;Kuvaus luotu automaattisesti">
            <a:extLst>
              <a:ext uri="{FF2B5EF4-FFF2-40B4-BE49-F238E27FC236}">
                <a16:creationId xmlns:a16="http://schemas.microsoft.com/office/drawing/2014/main" id="{E67A101B-08F5-0ABA-C0E7-C151193B2E1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1619" r="116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25670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4A11D-AC6B-C79A-A631-74FEBA1C2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ea typeface="Geneva"/>
              </a:rPr>
              <a:t>Infotilaisuudet abeille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B1C2FA-9C7C-01D4-F792-BF809563A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/>
              <a:t>Helmikuussa 17.2. ja 18.2. abeille pidetään etäyhteydellä  tiedotustilaisuus yo-kokeiden käytännönjärjestelyistä.</a:t>
            </a:r>
            <a:endParaRPr lang="en-US" sz="2400"/>
          </a:p>
          <a:p>
            <a:r>
              <a:rPr lang="fi-FI" sz="2400"/>
              <a:t>Seuraaville dioille on nostettu keskeisimpiä asioita sekä tuosta käytännönjärjestelyiden infosta että syksyllä pidetystä ylioppilaskokeisiin ilmoittautumisen infosta.</a:t>
            </a:r>
          </a:p>
          <a:p>
            <a:endParaRPr lang="fi-FI" sz="240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6783E0E-8B6A-A784-9737-20E3FA8DA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E9479A-4EF4-4F37-214C-6A1F8A6C0A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8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77219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D80364-81E4-DE64-F784-C2B326971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Tutkinnon rakentuminen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DB3913-56BE-5B37-C95A-32DF1CBC2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436" y="1269580"/>
            <a:ext cx="4156564" cy="3555816"/>
          </a:xfrm>
        </p:spPr>
        <p:txBody>
          <a:bodyPr/>
          <a:lstStyle/>
          <a:p>
            <a:pPr marL="0" indent="0">
              <a:buNone/>
            </a:pPr>
            <a:r>
              <a:rPr lang="fi-FI" b="1"/>
              <a:t>Viisi koetta</a:t>
            </a:r>
          </a:p>
          <a:p>
            <a:pPr marL="0" indent="0">
              <a:buNone/>
            </a:pPr>
            <a:endParaRPr lang="fi-FI" b="1"/>
          </a:p>
          <a:p>
            <a:pPr marL="0" indent="0">
              <a:buNone/>
            </a:pPr>
            <a:endParaRPr lang="fi-FI" b="1"/>
          </a:p>
          <a:p>
            <a:pPr marL="0" indent="0">
              <a:buNone/>
            </a:pPr>
            <a:endParaRPr lang="fi-FI" b="1"/>
          </a:p>
          <a:p>
            <a:pPr marL="0" indent="0">
              <a:buNone/>
            </a:pPr>
            <a:endParaRPr lang="fi-FI" b="1"/>
          </a:p>
          <a:p>
            <a:pPr marL="0" indent="0">
              <a:buNone/>
            </a:pPr>
            <a:endParaRPr lang="fi-FI" b="1"/>
          </a:p>
          <a:p>
            <a:pPr marL="0" indent="0">
              <a:buNone/>
            </a:pPr>
            <a:endParaRPr lang="fi-FI" b="1"/>
          </a:p>
          <a:p>
            <a:pPr marL="0" indent="0">
              <a:buNone/>
            </a:pPr>
            <a:endParaRPr lang="fi-FI" b="1"/>
          </a:p>
          <a:p>
            <a:pPr marL="0" indent="0">
              <a:buNone/>
            </a:pPr>
            <a:r>
              <a:rPr lang="fi-FI" b="1"/>
              <a:t>+ ylimääräisiä kokeita</a:t>
            </a:r>
          </a:p>
          <a:p>
            <a:pPr marL="0" indent="0">
              <a:buNone/>
            </a:pPr>
            <a:r>
              <a:rPr lang="fi-FI"/>
              <a:t>Hajauttaminen ja täydentäminen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BF26FDD-978C-663E-E441-46BFC83E27E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DB59710E-6538-427C-A732-441F9B73C442}" type="datetime1">
              <a:rPr lang="fi-FI" smtClean="0"/>
              <a:pPr>
                <a:defRPr/>
              </a:pPr>
              <a:t>11.12.2025</a:t>
            </a:fld>
            <a:endParaRPr lang="en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0E1E29C-1E51-76C5-E60B-62DDBF32CF1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40EC0E9-BBCA-4ECA-9CA2-8F21151B26B0}" type="slidenum">
              <a:rPr lang="en-FI" smtClean="0"/>
              <a:pPr>
                <a:defRPr/>
              </a:pPr>
              <a:t>9</a:t>
            </a:fld>
            <a:endParaRPr lang="en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33EAF7F6-36D1-57D1-AA67-6C50A82DB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61" y="1814985"/>
            <a:ext cx="7163562" cy="204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94665"/>
      </p:ext>
    </p:extLst>
  </p:cSld>
  <p:clrMapOvr>
    <a:masterClrMapping/>
  </p:clrMapOvr>
</p:sld>
</file>

<file path=ppt/theme/theme1.xml><?xml version="1.0" encoding="utf-8"?>
<a:theme xmlns:a="http://schemas.openxmlformats.org/drawingml/2006/main" name="Kuopio Office-teema">
  <a:themeElements>
    <a:clrScheme name="Kuopio teema 2022">
      <a:dk1>
        <a:srgbClr val="000000"/>
      </a:dk1>
      <a:lt1>
        <a:srgbClr val="FFFFFF"/>
      </a:lt1>
      <a:dk2>
        <a:srgbClr val="275D38"/>
      </a:dk2>
      <a:lt2>
        <a:srgbClr val="F6EB61"/>
      </a:lt2>
      <a:accent1>
        <a:srgbClr val="F277C6"/>
      </a:accent1>
      <a:accent2>
        <a:srgbClr val="240E61"/>
      </a:accent2>
      <a:accent3>
        <a:srgbClr val="FDAA63"/>
      </a:accent3>
      <a:accent4>
        <a:srgbClr val="5971DF"/>
      </a:accent4>
      <a:accent5>
        <a:srgbClr val="CEFF8C"/>
      </a:accent5>
      <a:accent6>
        <a:srgbClr val="E56954"/>
      </a:accent6>
      <a:hlink>
        <a:srgbClr val="5971DF"/>
      </a:hlink>
      <a:folHlink>
        <a:srgbClr val="8030A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opio_mallipohja_20221025.potx" id="{0DB5D6A0-BFAD-4BC9-B04A-6A2A21A34AEE}" vid="{BD01569F-D583-46B1-9120-6163514F1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62a5933-b5bb-4752-b924-2f38b7804f58" xsi:nil="true"/>
    <lcf76f155ced4ddcb4097134ff3c332f xmlns="11709fca-3bcc-45d2-a645-939af8cc248a">
      <Terms xmlns="http://schemas.microsoft.com/office/infopath/2007/PartnerControls"/>
    </lcf76f155ced4ddcb4097134ff3c332f>
    <_Flow_SignoffStatus xmlns="11709fca-3bcc-45d2-a645-939af8cc248a" xsi:nil="true"/>
    <SharedWithUsers xmlns="c62a5933-b5bb-4752-b924-2f38b7804f58">
      <UserInfo>
        <DisplayName>Huuhka Heikki Tapani</DisplayName>
        <AccountId>72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8F9BE051F111644A0D6D643DCA7A365" ma:contentTypeVersion="21" ma:contentTypeDescription="Luo uusi asiakirja." ma:contentTypeScope="" ma:versionID="4961277eb82a9bd5b2a425c59920b898">
  <xsd:schema xmlns:xsd="http://www.w3.org/2001/XMLSchema" xmlns:xs="http://www.w3.org/2001/XMLSchema" xmlns:p="http://schemas.microsoft.com/office/2006/metadata/properties" xmlns:ns2="11709fca-3bcc-45d2-a645-939af8cc248a" xmlns:ns3="c62a5933-b5bb-4752-b924-2f38b7804f58" targetNamespace="http://schemas.microsoft.com/office/2006/metadata/properties" ma:root="true" ma:fieldsID="d35c137e999540f689d0905728ac3dfc" ns2:_="" ns3:_="">
    <xsd:import namespace="11709fca-3bcc-45d2-a645-939af8cc248a"/>
    <xsd:import namespace="c62a5933-b5bb-4752-b924-2f38b7804f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709fca-3bcc-45d2-a645-939af8cc24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2ca23e9f-5bb7-45a7-a786-b66e23a87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Kuittauksen tila" ma:internalName="Kuittauksen_x0020_tila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2a5933-b5bb-4752-b924-2f38b7804f5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f36adff-e000-4fd4-83c8-90200980a239}" ma:internalName="TaxCatchAll" ma:showField="CatchAllData" ma:web="c62a5933-b5bb-4752-b924-2f38b7804f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55433E-357C-4F18-8A23-C3869C754F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88773A-1335-4210-B123-F9A608CDD746}">
  <ds:schemaRefs>
    <ds:schemaRef ds:uri="11709fca-3bcc-45d2-a645-939af8cc248a"/>
    <ds:schemaRef ds:uri="c62a5933-b5bb-4752-b924-2f38b7804f5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ADD4B1C-6E5F-4BE1-9D12-B792665443AC}">
  <ds:schemaRefs>
    <ds:schemaRef ds:uri="11709fca-3bcc-45d2-a645-939af8cc248a"/>
    <ds:schemaRef ds:uri="c62a5933-b5bb-4752-b924-2f38b7804f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1366</Words>
  <Application>Microsoft Office PowerPoint</Application>
  <PresentationFormat>Näytössä katseltava esitys (16:9)</PresentationFormat>
  <Paragraphs>217</Paragraphs>
  <Slides>25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10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25</vt:i4>
      </vt:variant>
    </vt:vector>
  </HeadingPairs>
  <TitlesOfParts>
    <vt:vector size="36" baseType="lpstr">
      <vt:lpstr>Aptos</vt:lpstr>
      <vt:lpstr>Arial</vt:lpstr>
      <vt:lpstr>Arial Rounded MT Bold</vt:lpstr>
      <vt:lpstr>Calibri</vt:lpstr>
      <vt:lpstr>Corbel</vt:lpstr>
      <vt:lpstr>Courier New</vt:lpstr>
      <vt:lpstr>Geneva</vt:lpstr>
      <vt:lpstr>Lucida Grande</vt:lpstr>
      <vt:lpstr>Segoe UI</vt:lpstr>
      <vt:lpstr>System Font Regular</vt:lpstr>
      <vt:lpstr>Kuopio Office-teema</vt:lpstr>
      <vt:lpstr>3. ja 4. vuositason huoltajienilta</vt:lpstr>
      <vt:lpstr>Illan kulku</vt:lpstr>
      <vt:lpstr>Kuopion keskustan lukiokampus</vt:lpstr>
      <vt:lpstr>Lukiokoulutuksen tarkoitus  (LUKIOLAKI ; 1 luku 2 §)</vt:lpstr>
      <vt:lpstr>Yleisiä asioita</vt:lpstr>
      <vt:lpstr>Penkkarit torstaina 5.2.2026</vt:lpstr>
      <vt:lpstr>Ylioppilas-tutkinto</vt:lpstr>
      <vt:lpstr>Infotilaisuudet abeille</vt:lpstr>
      <vt:lpstr>Tutkinnon rakentuminen</vt:lpstr>
      <vt:lpstr>Ilmoittautuminen on sitova</vt:lpstr>
      <vt:lpstr>Koepäivät keväällä 2026</vt:lpstr>
      <vt:lpstr>Kompensaatio</vt:lpstr>
      <vt:lpstr>Lisätietoja</vt:lpstr>
      <vt:lpstr>Yo-koepäivän aikataulu</vt:lpstr>
      <vt:lpstr>Muita käytännön asioita</vt:lpstr>
      <vt:lpstr>Muuta tärkeää</vt:lpstr>
      <vt:lpstr>Haku jatko-opintoihin</vt:lpstr>
      <vt:lpstr>Keväällä 2026 valmistuvat </vt:lpstr>
      <vt:lpstr>Korkea-asteen hakuajat keväällä 2026</vt:lpstr>
      <vt:lpstr>Hakeminen korkeakouluihin: yleistä </vt:lpstr>
      <vt:lpstr>Mitä jos nuori ei saa opiskelupaikkaa?</vt:lpstr>
      <vt:lpstr>Ryhmän-ohjaajien terveiset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Nevalainen Soile Marika</dc:creator>
  <cp:lastModifiedBy>Kokkonen Inka</cp:lastModifiedBy>
  <cp:revision>15</cp:revision>
  <dcterms:created xsi:type="dcterms:W3CDTF">2023-11-08T09:15:38Z</dcterms:created>
  <dcterms:modified xsi:type="dcterms:W3CDTF">2025-12-11T16:37:59Z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0x01010048F9BE051F111644A0D6D643DCA7A365</vt:lpwstr>
  </property>
  <property fmtid="{D5CDD505-2E9C-101B-9397-08002B2CF9AE}" pid="3" name="MediaServiceImageTags">
    <vt:lpwstr/>
  </property>
</Properties>
</file>